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4" r:id="rId6"/>
    <p:sldMasterId id="2147483686" r:id="rId7"/>
    <p:sldMasterId id="2147483700" r:id="rId8"/>
    <p:sldMasterId id="2147483714" r:id="rId9"/>
    <p:sldMasterId id="2147483728" r:id="rId10"/>
    <p:sldMasterId id="2147483742" r:id="rId11"/>
  </p:sldMasterIdLst>
  <p:notesMasterIdLst>
    <p:notesMasterId r:id="rId34"/>
  </p:notesMasterIdLst>
  <p:sldIdLst>
    <p:sldId id="256" r:id="rId12"/>
    <p:sldId id="397" r:id="rId13"/>
    <p:sldId id="434" r:id="rId14"/>
    <p:sldId id="426" r:id="rId15"/>
    <p:sldId id="428" r:id="rId16"/>
    <p:sldId id="429" r:id="rId17"/>
    <p:sldId id="430" r:id="rId18"/>
    <p:sldId id="414" r:id="rId19"/>
    <p:sldId id="431" r:id="rId20"/>
    <p:sldId id="363" r:id="rId21"/>
    <p:sldId id="416" r:id="rId22"/>
    <p:sldId id="432" r:id="rId23"/>
    <p:sldId id="433" r:id="rId24"/>
    <p:sldId id="412" r:id="rId25"/>
    <p:sldId id="399" r:id="rId26"/>
    <p:sldId id="401" r:id="rId27"/>
    <p:sldId id="422" r:id="rId28"/>
    <p:sldId id="366" r:id="rId29"/>
    <p:sldId id="407" r:id="rId30"/>
    <p:sldId id="408" r:id="rId31"/>
    <p:sldId id="423" r:id="rId32"/>
    <p:sldId id="402" r:id="rId33"/>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saretti, Joe (MCSS)" initials="JP" lastIdx="3" clrIdx="0"/>
  <p:cmAuthor id="7" name="Khan, Sahil (MCSS)" initials="KS(" lastIdx="1" clrIdx="7"/>
  <p:cmAuthor id="1" name="Chevalier, Carmen (CSS)" initials="CC(" lastIdx="17" clrIdx="1"/>
  <p:cmAuthor id="8" name="Chilvers, Ashley (MCSS)" initials="CA(" lastIdx="3" clrIdx="8">
    <p:extLst/>
  </p:cmAuthor>
  <p:cmAuthor id="2" name="Burnett, Monique (CSS)" initials="BM(" lastIdx="8" clrIdx="2"/>
  <p:cmAuthor id="9" name="Corey, Bonnie (MCYS)" initials="CB(" lastIdx="3" clrIdx="9"/>
  <p:cmAuthor id="3" name="Shackleton, Michael (MCSS)" initials="MNS" lastIdx="1" clrIdx="3"/>
  <p:cmAuthor id="4" name="Mercer, Imogen (MCSS)" initials="MI(" lastIdx="20" clrIdx="4"/>
  <p:cmAuthor id="5" name="Khan, Sahil (MCSS)" initials="KS" lastIdx="1" clrIdx="5"/>
  <p:cmAuthor id="6" name="Burnett, Monique (MCSS)" initials="B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FF"/>
    <a:srgbClr val="F05A2A"/>
    <a:srgbClr val="FFFF00"/>
    <a:srgbClr val="57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8" autoAdjust="0"/>
    <p:restoredTop sz="94958" autoAdjust="0"/>
  </p:normalViewPr>
  <p:slideViewPr>
    <p:cSldViewPr>
      <p:cViewPr varScale="1">
        <p:scale>
          <a:sx n="84" d="100"/>
          <a:sy n="84" d="100"/>
        </p:scale>
        <p:origin x="-185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DDF1C-3706-4770-85FD-697B04B87D7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C1AAB53A-4D82-4F24-9A4B-B314B2395E1F}">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2400" b="0" dirty="0" smtClean="0">
              <a:solidFill>
                <a:schemeClr val="tx1">
                  <a:lumMod val="75000"/>
                  <a:lumOff val="25000"/>
                </a:schemeClr>
              </a:solidFill>
            </a:rPr>
            <a:t>DS Compliance Framework</a:t>
          </a:r>
          <a:endParaRPr lang="en-CA" sz="2400" b="0" dirty="0">
            <a:solidFill>
              <a:schemeClr val="tx1">
                <a:lumMod val="75000"/>
                <a:lumOff val="25000"/>
              </a:schemeClr>
            </a:solidFill>
          </a:endParaRPr>
        </a:p>
      </dgm:t>
    </dgm:pt>
    <dgm:pt modelId="{03DED0C7-A1FF-4B20-936A-B05B51C74862}" type="parTrans" cxnId="{8D6F3590-3507-4464-89D6-2FD2F79FE190}">
      <dgm:prSet/>
      <dgm:spPr/>
      <dgm:t>
        <a:bodyPr/>
        <a:lstStyle/>
        <a:p>
          <a:endParaRPr lang="en-CA"/>
        </a:p>
      </dgm:t>
    </dgm:pt>
    <dgm:pt modelId="{770FC0F0-E783-44D9-822A-00B606BFF567}" type="sibTrans" cxnId="{8D6F3590-3507-4464-89D6-2FD2F79FE190}">
      <dgm:prSet/>
      <dgm:spPr/>
      <dgm:t>
        <a:bodyPr/>
        <a:lstStyle/>
        <a:p>
          <a:endParaRPr lang="en-CA"/>
        </a:p>
      </dgm:t>
    </dgm:pt>
    <dgm:pt modelId="{3E165D7E-7D76-4AD0-8F9C-1F396F371595}">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600" b="0" dirty="0" smtClean="0">
              <a:solidFill>
                <a:srgbClr val="57585A"/>
              </a:solidFill>
            </a:rPr>
            <a:t>Compliance Support</a:t>
          </a:r>
          <a:endParaRPr lang="en-CA" sz="1600" b="0" dirty="0">
            <a:solidFill>
              <a:srgbClr val="57585A"/>
            </a:solidFill>
          </a:endParaRPr>
        </a:p>
      </dgm:t>
    </dgm:pt>
    <dgm:pt modelId="{93E07D1F-B798-4599-9620-45E4430A78F9}" type="parTrans" cxnId="{637911E1-CBA4-4DC4-BC27-A86914FAF1A8}">
      <dgm:prSet/>
      <dgm:spPr/>
      <dgm:t>
        <a:bodyPr/>
        <a:lstStyle/>
        <a:p>
          <a:endParaRPr lang="en-CA"/>
        </a:p>
      </dgm:t>
    </dgm:pt>
    <dgm:pt modelId="{24CECBA3-86CC-4F37-BA58-171827AA4CF8}" type="sibTrans" cxnId="{637911E1-CBA4-4DC4-BC27-A86914FAF1A8}">
      <dgm:prSet/>
      <dgm:spPr/>
      <dgm:t>
        <a:bodyPr/>
        <a:lstStyle/>
        <a:p>
          <a:endParaRPr lang="en-CA"/>
        </a:p>
      </dgm:t>
    </dgm:pt>
    <dgm:pt modelId="{9275EA0A-F092-4432-83F3-7275007FC9AC}">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200" dirty="0" smtClean="0">
              <a:solidFill>
                <a:schemeClr val="tx1">
                  <a:lumMod val="65000"/>
                  <a:lumOff val="35000"/>
                </a:schemeClr>
              </a:solidFill>
            </a:rPr>
            <a:t>The intention is that service agencies achieve compliance </a:t>
          </a:r>
          <a:r>
            <a:rPr lang="en-CA" sz="1200" u="sng" dirty="0" smtClean="0">
              <a:solidFill>
                <a:schemeClr val="tx1">
                  <a:lumMod val="65000"/>
                  <a:lumOff val="35000"/>
                </a:schemeClr>
              </a:solidFill>
            </a:rPr>
            <a:t>prior</a:t>
          </a:r>
          <a:r>
            <a:rPr lang="en-CA" sz="1200" dirty="0" smtClean="0">
              <a:solidFill>
                <a:schemeClr val="tx1">
                  <a:lumMod val="65000"/>
                  <a:lumOff val="35000"/>
                </a:schemeClr>
              </a:solidFill>
            </a:rPr>
            <a:t> to inspection.</a:t>
          </a:r>
        </a:p>
        <a:p>
          <a:endParaRPr lang="en-CA" sz="1200" dirty="0" smtClean="0">
            <a:solidFill>
              <a:schemeClr val="tx1">
                <a:lumMod val="65000"/>
                <a:lumOff val="35000"/>
              </a:schemeClr>
            </a:solidFill>
          </a:endParaRPr>
        </a:p>
        <a:p>
          <a:r>
            <a:rPr lang="en-CA" sz="1200" dirty="0" smtClean="0">
              <a:solidFill>
                <a:schemeClr val="tx1">
                  <a:lumMod val="65000"/>
                  <a:lumOff val="35000"/>
                </a:schemeClr>
              </a:solidFill>
            </a:rPr>
            <a:t>Information, support and resources  are available to assist service agencies to understand the requirements and evidence required to meet MCSS expectations.</a:t>
          </a:r>
        </a:p>
        <a:p>
          <a:endParaRPr lang="en-CA" sz="1200" dirty="0" smtClean="0">
            <a:solidFill>
              <a:schemeClr val="tx1">
                <a:lumMod val="65000"/>
                <a:lumOff val="35000"/>
              </a:schemeClr>
            </a:solidFill>
          </a:endParaRPr>
        </a:p>
        <a:p>
          <a:r>
            <a:rPr lang="en-CA" sz="1200" dirty="0" smtClean="0">
              <a:solidFill>
                <a:schemeClr val="tx1">
                  <a:lumMod val="65000"/>
                  <a:lumOff val="35000"/>
                </a:schemeClr>
              </a:solidFill>
            </a:rPr>
            <a:t>Encourage service agencies to support one another to assist with compliance inspections.</a:t>
          </a:r>
          <a:endParaRPr lang="en-CA" sz="1200" dirty="0">
            <a:solidFill>
              <a:schemeClr val="tx1">
                <a:lumMod val="65000"/>
                <a:lumOff val="35000"/>
              </a:schemeClr>
            </a:solidFill>
          </a:endParaRPr>
        </a:p>
      </dgm:t>
    </dgm:pt>
    <dgm:pt modelId="{ABB4DE86-5665-465E-835E-0E9E3DB30606}" type="parTrans" cxnId="{AAE9A3B2-EC2A-4960-BB8A-194FC09933A5}">
      <dgm:prSet/>
      <dgm:spPr/>
      <dgm:t>
        <a:bodyPr/>
        <a:lstStyle/>
        <a:p>
          <a:endParaRPr lang="en-CA"/>
        </a:p>
      </dgm:t>
    </dgm:pt>
    <dgm:pt modelId="{65D4B5E5-2637-4D3C-A851-D94622B1F58A}" type="sibTrans" cxnId="{AAE9A3B2-EC2A-4960-BB8A-194FC09933A5}">
      <dgm:prSet/>
      <dgm:spPr/>
      <dgm:t>
        <a:bodyPr/>
        <a:lstStyle/>
        <a:p>
          <a:endParaRPr lang="en-CA"/>
        </a:p>
      </dgm:t>
    </dgm:pt>
    <dgm:pt modelId="{0BDFBC76-D3E2-43A6-BEA4-97C93C9FF334}">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600" b="0" dirty="0" smtClean="0">
              <a:solidFill>
                <a:srgbClr val="57585A"/>
              </a:solidFill>
            </a:rPr>
            <a:t>Compliance </a:t>
          </a:r>
          <a:r>
            <a:rPr lang="en-CA" sz="1600" b="0" dirty="0" smtClean="0">
              <a:solidFill>
                <a:schemeClr val="tx1">
                  <a:lumMod val="65000"/>
                  <a:lumOff val="35000"/>
                </a:schemeClr>
              </a:solidFill>
            </a:rPr>
            <a:t>Process</a:t>
          </a:r>
          <a:endParaRPr lang="en-CA" sz="1600" b="0" strike="sngStrike" dirty="0">
            <a:solidFill>
              <a:schemeClr val="tx1">
                <a:lumMod val="65000"/>
                <a:lumOff val="35000"/>
              </a:schemeClr>
            </a:solidFill>
          </a:endParaRPr>
        </a:p>
      </dgm:t>
    </dgm:pt>
    <dgm:pt modelId="{83760F6F-50A8-4E2E-85C6-982FE6790C7C}" type="parTrans" cxnId="{FA48E7AE-6D0E-40D9-B79B-B99CD63DE042}">
      <dgm:prSet/>
      <dgm:spPr/>
      <dgm:t>
        <a:bodyPr/>
        <a:lstStyle/>
        <a:p>
          <a:endParaRPr lang="en-CA"/>
        </a:p>
      </dgm:t>
    </dgm:pt>
    <dgm:pt modelId="{09409E6A-C685-483C-8892-581C998680C1}" type="sibTrans" cxnId="{FA48E7AE-6D0E-40D9-B79B-B99CD63DE042}">
      <dgm:prSet/>
      <dgm:spPr/>
      <dgm:t>
        <a:bodyPr/>
        <a:lstStyle/>
        <a:p>
          <a:endParaRPr lang="en-CA"/>
        </a:p>
      </dgm:t>
    </dgm:pt>
    <dgm:pt modelId="{226BA5A0-36AB-48CB-87C6-BE19B0DA097D}">
      <dgm:prSet phldrT="[Text]" phldr="1"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endParaRPr lang="en-CA" sz="100" dirty="0"/>
        </a:p>
      </dgm:t>
    </dgm:pt>
    <dgm:pt modelId="{99F20A28-AF6F-41DC-A5A0-58A62F027F92}" type="parTrans" cxnId="{5EE69523-76A1-4F25-9FB6-1A5617CF7108}">
      <dgm:prSet/>
      <dgm:spPr/>
      <dgm:t>
        <a:bodyPr/>
        <a:lstStyle/>
        <a:p>
          <a:endParaRPr lang="en-CA"/>
        </a:p>
      </dgm:t>
    </dgm:pt>
    <dgm:pt modelId="{3C390EAC-3108-4DEA-BC16-0E01A5DCECB9}" type="sibTrans" cxnId="{5EE69523-76A1-4F25-9FB6-1A5617CF7108}">
      <dgm:prSet/>
      <dgm:spPr/>
      <dgm:t>
        <a:bodyPr/>
        <a:lstStyle/>
        <a:p>
          <a:endParaRPr lang="en-CA"/>
        </a:p>
      </dgm:t>
    </dgm:pt>
    <dgm:pt modelId="{1EB4B9FA-14C8-4645-A9C3-3361D8907ECD}">
      <dgm:prSe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600" b="0" dirty="0" smtClean="0">
              <a:solidFill>
                <a:srgbClr val="57585A"/>
              </a:solidFill>
            </a:rPr>
            <a:t>Enforcement (if necessary)</a:t>
          </a:r>
          <a:endParaRPr lang="en-CA" sz="1600" b="0" dirty="0">
            <a:solidFill>
              <a:srgbClr val="57585A"/>
            </a:solidFill>
          </a:endParaRPr>
        </a:p>
      </dgm:t>
    </dgm:pt>
    <dgm:pt modelId="{9D9F2213-AA20-4706-84A1-EDC2580BD396}" type="parTrans" cxnId="{2ED1D57E-4B06-431F-8EEB-F0A572A4D547}">
      <dgm:prSet/>
      <dgm:spPr/>
      <dgm:t>
        <a:bodyPr/>
        <a:lstStyle/>
        <a:p>
          <a:endParaRPr lang="en-CA"/>
        </a:p>
      </dgm:t>
    </dgm:pt>
    <dgm:pt modelId="{900B2DD7-ECF5-47F9-88F1-CE4BD91DE38D}" type="sibTrans" cxnId="{2ED1D57E-4B06-431F-8EEB-F0A572A4D547}">
      <dgm:prSet/>
      <dgm:spPr/>
      <dgm:t>
        <a:bodyPr/>
        <a:lstStyle/>
        <a:p>
          <a:endParaRPr lang="en-CA"/>
        </a:p>
      </dgm:t>
    </dgm:pt>
    <dgm:pt modelId="{8566FEF9-C6DE-4B13-97E0-44B676020FBB}">
      <dgm:prSe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endParaRPr lang="en-CA"/>
        </a:p>
      </dgm:t>
    </dgm:pt>
    <dgm:pt modelId="{27CA787D-F250-4F83-A572-4EC097832439}" type="parTrans" cxnId="{9997AF2D-C867-41AC-AF1F-3A74A716EAAA}">
      <dgm:prSet/>
      <dgm:spPr/>
      <dgm:t>
        <a:bodyPr/>
        <a:lstStyle/>
        <a:p>
          <a:endParaRPr lang="en-CA"/>
        </a:p>
      </dgm:t>
    </dgm:pt>
    <dgm:pt modelId="{0193B50E-2195-47E0-B5A9-F17FB3BBC235}" type="sibTrans" cxnId="{9997AF2D-C867-41AC-AF1F-3A74A716EAAA}">
      <dgm:prSet/>
      <dgm:spPr/>
      <dgm:t>
        <a:bodyPr/>
        <a:lstStyle/>
        <a:p>
          <a:endParaRPr lang="en-CA"/>
        </a:p>
      </dgm:t>
    </dgm:pt>
    <dgm:pt modelId="{204A39CC-534C-4BF6-ABDB-4671E4B606CC}" type="pres">
      <dgm:prSet presAssocID="{668DDF1C-3706-4770-85FD-697B04B87D73}" presName="Name0" presStyleCnt="0">
        <dgm:presLayoutVars>
          <dgm:chPref val="1"/>
          <dgm:dir/>
          <dgm:animOne val="branch"/>
          <dgm:animLvl val="lvl"/>
          <dgm:resizeHandles/>
        </dgm:presLayoutVars>
      </dgm:prSet>
      <dgm:spPr/>
      <dgm:t>
        <a:bodyPr/>
        <a:lstStyle/>
        <a:p>
          <a:endParaRPr lang="en-CA"/>
        </a:p>
      </dgm:t>
    </dgm:pt>
    <dgm:pt modelId="{16F2F2F3-736C-495E-A1BB-C2A82FA6FA94}" type="pres">
      <dgm:prSet presAssocID="{C1AAB53A-4D82-4F24-9A4B-B314B2395E1F}" presName="vertOne" presStyleCnt="0"/>
      <dgm:spPr/>
    </dgm:pt>
    <dgm:pt modelId="{2A00D766-A67B-4746-92CC-A7B94B1B69CA}" type="pres">
      <dgm:prSet presAssocID="{C1AAB53A-4D82-4F24-9A4B-B314B2395E1F}" presName="txOne" presStyleLbl="node0" presStyleIdx="0" presStyleCnt="1" custScaleY="11534" custLinFactNeighborX="644" custLinFactNeighborY="59315">
        <dgm:presLayoutVars>
          <dgm:chPref val="3"/>
        </dgm:presLayoutVars>
      </dgm:prSet>
      <dgm:spPr/>
      <dgm:t>
        <a:bodyPr/>
        <a:lstStyle/>
        <a:p>
          <a:endParaRPr lang="en-CA"/>
        </a:p>
      </dgm:t>
    </dgm:pt>
    <dgm:pt modelId="{589C5135-E1CE-4F3E-9023-4C6D8379E2C0}" type="pres">
      <dgm:prSet presAssocID="{C1AAB53A-4D82-4F24-9A4B-B314B2395E1F}" presName="parTransOne" presStyleCnt="0"/>
      <dgm:spPr/>
    </dgm:pt>
    <dgm:pt modelId="{DDF3FF7A-5405-48F2-82E9-70C0A8A95401}" type="pres">
      <dgm:prSet presAssocID="{C1AAB53A-4D82-4F24-9A4B-B314B2395E1F}" presName="horzOne" presStyleCnt="0"/>
      <dgm:spPr/>
    </dgm:pt>
    <dgm:pt modelId="{D8A07614-DF4E-4D7F-9A09-4EEBFACE3792}" type="pres">
      <dgm:prSet presAssocID="{3E165D7E-7D76-4AD0-8F9C-1F396F371595}" presName="vertTwo" presStyleCnt="0"/>
      <dgm:spPr/>
    </dgm:pt>
    <dgm:pt modelId="{731D5943-8C01-4721-A8E1-9D3425E3B110}" type="pres">
      <dgm:prSet presAssocID="{3E165D7E-7D76-4AD0-8F9C-1F396F371595}" presName="txTwo" presStyleLbl="node2" presStyleIdx="0" presStyleCnt="3" custScaleX="36335" custScaleY="13241" custLinFactNeighborX="2658" custLinFactNeighborY="8736">
        <dgm:presLayoutVars>
          <dgm:chPref val="3"/>
        </dgm:presLayoutVars>
      </dgm:prSet>
      <dgm:spPr/>
      <dgm:t>
        <a:bodyPr/>
        <a:lstStyle/>
        <a:p>
          <a:endParaRPr lang="en-CA"/>
        </a:p>
      </dgm:t>
    </dgm:pt>
    <dgm:pt modelId="{AB3833F1-C77A-4966-8A9A-9112846E22B6}" type="pres">
      <dgm:prSet presAssocID="{3E165D7E-7D76-4AD0-8F9C-1F396F371595}" presName="parTransTwo" presStyleCnt="0"/>
      <dgm:spPr/>
    </dgm:pt>
    <dgm:pt modelId="{B960A1E0-0925-4AED-951E-3AD0BC0B9534}" type="pres">
      <dgm:prSet presAssocID="{3E165D7E-7D76-4AD0-8F9C-1F396F371595}" presName="horzTwo" presStyleCnt="0"/>
      <dgm:spPr/>
    </dgm:pt>
    <dgm:pt modelId="{BB1113D8-4B36-4684-9ABB-53FBA15D91C8}" type="pres">
      <dgm:prSet presAssocID="{9275EA0A-F092-4432-83F3-7275007FC9AC}" presName="vertThree" presStyleCnt="0"/>
      <dgm:spPr/>
    </dgm:pt>
    <dgm:pt modelId="{8723A4DB-D360-48D3-B6F3-A31623D7F0B3}" type="pres">
      <dgm:prSet presAssocID="{9275EA0A-F092-4432-83F3-7275007FC9AC}" presName="txThree" presStyleLbl="node3" presStyleIdx="0" presStyleCnt="3" custScaleX="36234" custScaleY="73136" custLinFactNeighborX="2871" custLinFactNeighborY="-4860">
        <dgm:presLayoutVars>
          <dgm:chPref val="3"/>
        </dgm:presLayoutVars>
      </dgm:prSet>
      <dgm:spPr/>
      <dgm:t>
        <a:bodyPr/>
        <a:lstStyle/>
        <a:p>
          <a:endParaRPr lang="en-CA"/>
        </a:p>
      </dgm:t>
    </dgm:pt>
    <dgm:pt modelId="{75EF3DAD-7C92-43E5-9934-E1BAF26826C9}" type="pres">
      <dgm:prSet presAssocID="{9275EA0A-F092-4432-83F3-7275007FC9AC}" presName="horzThree" presStyleCnt="0"/>
      <dgm:spPr/>
    </dgm:pt>
    <dgm:pt modelId="{E4ECA48F-A5D5-4216-B31E-BCAAE4877FE2}" type="pres">
      <dgm:prSet presAssocID="{24CECBA3-86CC-4F37-BA58-171827AA4CF8}" presName="sibSpaceTwo" presStyleCnt="0"/>
      <dgm:spPr/>
    </dgm:pt>
    <dgm:pt modelId="{1574785B-29FE-458F-8DF5-8661D3C81368}" type="pres">
      <dgm:prSet presAssocID="{0BDFBC76-D3E2-43A6-BEA4-97C93C9FF334}" presName="vertTwo" presStyleCnt="0"/>
      <dgm:spPr/>
    </dgm:pt>
    <dgm:pt modelId="{FDFB76FD-DAA4-4EE2-9C70-E4F6C34BF396}" type="pres">
      <dgm:prSet presAssocID="{0BDFBC76-D3E2-43A6-BEA4-97C93C9FF334}" presName="txTwo" presStyleLbl="node2" presStyleIdx="1" presStyleCnt="3" custScaleX="65441" custScaleY="13822" custLinFactNeighborX="3051" custLinFactNeighborY="8736">
        <dgm:presLayoutVars>
          <dgm:chPref val="3"/>
        </dgm:presLayoutVars>
      </dgm:prSet>
      <dgm:spPr/>
      <dgm:t>
        <a:bodyPr/>
        <a:lstStyle/>
        <a:p>
          <a:endParaRPr lang="en-CA"/>
        </a:p>
      </dgm:t>
    </dgm:pt>
    <dgm:pt modelId="{BCBAEC08-A6FE-40AF-A6D5-C6C0FBC246C8}" type="pres">
      <dgm:prSet presAssocID="{0BDFBC76-D3E2-43A6-BEA4-97C93C9FF334}" presName="parTransTwo" presStyleCnt="0"/>
      <dgm:spPr/>
    </dgm:pt>
    <dgm:pt modelId="{E486F7FE-65FF-4929-B437-75A873BFD4E5}" type="pres">
      <dgm:prSet presAssocID="{0BDFBC76-D3E2-43A6-BEA4-97C93C9FF334}" presName="horzTwo" presStyleCnt="0"/>
      <dgm:spPr/>
    </dgm:pt>
    <dgm:pt modelId="{BA803A48-584F-408F-BF4E-FD88FFF12EA7}" type="pres">
      <dgm:prSet presAssocID="{226BA5A0-36AB-48CB-87C6-BE19B0DA097D}" presName="vertThree" presStyleCnt="0"/>
      <dgm:spPr/>
    </dgm:pt>
    <dgm:pt modelId="{6DDAB2C4-5B73-44C9-8570-E812BCE0AF93}" type="pres">
      <dgm:prSet presAssocID="{226BA5A0-36AB-48CB-87C6-BE19B0DA097D}" presName="txThree" presStyleLbl="node3" presStyleIdx="1" presStyleCnt="3" custScaleX="65494" custScaleY="71442" custLinFactNeighborX="2426" custLinFactNeighborY="-4510">
        <dgm:presLayoutVars>
          <dgm:chPref val="3"/>
        </dgm:presLayoutVars>
      </dgm:prSet>
      <dgm:spPr/>
      <dgm:t>
        <a:bodyPr/>
        <a:lstStyle/>
        <a:p>
          <a:endParaRPr lang="en-CA"/>
        </a:p>
      </dgm:t>
    </dgm:pt>
    <dgm:pt modelId="{97084396-0CC5-444B-91B5-496DD93FF1A2}" type="pres">
      <dgm:prSet presAssocID="{226BA5A0-36AB-48CB-87C6-BE19B0DA097D}" presName="horzThree" presStyleCnt="0"/>
      <dgm:spPr/>
    </dgm:pt>
    <dgm:pt modelId="{E4D1B69B-5F6A-4433-ADCB-AA027C913F19}" type="pres">
      <dgm:prSet presAssocID="{09409E6A-C685-483C-8892-581C998680C1}" presName="sibSpaceTwo" presStyleCnt="0"/>
      <dgm:spPr/>
    </dgm:pt>
    <dgm:pt modelId="{42C97DB0-5B70-4CF3-B07F-E833AD54DCA0}" type="pres">
      <dgm:prSet presAssocID="{1EB4B9FA-14C8-4645-A9C3-3361D8907ECD}" presName="vertTwo" presStyleCnt="0"/>
      <dgm:spPr/>
    </dgm:pt>
    <dgm:pt modelId="{4BF4D392-E17D-4D17-9FCA-1DEDC181100A}" type="pres">
      <dgm:prSet presAssocID="{1EB4B9FA-14C8-4645-A9C3-3361D8907ECD}" presName="txTwo" presStyleLbl="node2" presStyleIdx="2" presStyleCnt="3" custScaleX="65441" custScaleY="13822" custLinFactNeighborX="-2904" custLinFactNeighborY="11802">
        <dgm:presLayoutVars>
          <dgm:chPref val="3"/>
        </dgm:presLayoutVars>
      </dgm:prSet>
      <dgm:spPr/>
      <dgm:t>
        <a:bodyPr/>
        <a:lstStyle/>
        <a:p>
          <a:endParaRPr lang="en-CA"/>
        </a:p>
      </dgm:t>
    </dgm:pt>
    <dgm:pt modelId="{B4964B28-CD54-4ADA-8966-A4811DD39EFA}" type="pres">
      <dgm:prSet presAssocID="{1EB4B9FA-14C8-4645-A9C3-3361D8907ECD}" presName="parTransTwo" presStyleCnt="0"/>
      <dgm:spPr/>
    </dgm:pt>
    <dgm:pt modelId="{88CB0E4C-C1DC-4C4D-B697-ADA5345EA2F4}" type="pres">
      <dgm:prSet presAssocID="{1EB4B9FA-14C8-4645-A9C3-3361D8907ECD}" presName="horzTwo" presStyleCnt="0"/>
      <dgm:spPr/>
    </dgm:pt>
    <dgm:pt modelId="{824DFA07-5239-4F85-BB80-B8C78E9F736C}" type="pres">
      <dgm:prSet presAssocID="{8566FEF9-C6DE-4B13-97E0-44B676020FBB}" presName="vertThree" presStyleCnt="0"/>
      <dgm:spPr/>
    </dgm:pt>
    <dgm:pt modelId="{27E40AC6-7921-48F7-85D2-05956C5FA2EC}" type="pres">
      <dgm:prSet presAssocID="{8566FEF9-C6DE-4B13-97E0-44B676020FBB}" presName="txThree" presStyleLbl="node3" presStyleIdx="2" presStyleCnt="3" custScaleX="65494" custScaleY="71442" custLinFactNeighborX="-2649" custLinFactNeighborY="-4021">
        <dgm:presLayoutVars>
          <dgm:chPref val="3"/>
        </dgm:presLayoutVars>
      </dgm:prSet>
      <dgm:spPr/>
      <dgm:t>
        <a:bodyPr/>
        <a:lstStyle/>
        <a:p>
          <a:endParaRPr lang="en-CA"/>
        </a:p>
      </dgm:t>
    </dgm:pt>
    <dgm:pt modelId="{6AAB6F6A-EFAF-4EBF-9DDC-8602AA98115B}" type="pres">
      <dgm:prSet presAssocID="{8566FEF9-C6DE-4B13-97E0-44B676020FBB}" presName="horzThree" presStyleCnt="0"/>
      <dgm:spPr/>
    </dgm:pt>
  </dgm:ptLst>
  <dgm:cxnLst>
    <dgm:cxn modelId="{8D6F3590-3507-4464-89D6-2FD2F79FE190}" srcId="{668DDF1C-3706-4770-85FD-697B04B87D73}" destId="{C1AAB53A-4D82-4F24-9A4B-B314B2395E1F}" srcOrd="0" destOrd="0" parTransId="{03DED0C7-A1FF-4B20-936A-B05B51C74862}" sibTransId="{770FC0F0-E783-44D9-822A-00B606BFF567}"/>
    <dgm:cxn modelId="{2ED1D57E-4B06-431F-8EEB-F0A572A4D547}" srcId="{C1AAB53A-4D82-4F24-9A4B-B314B2395E1F}" destId="{1EB4B9FA-14C8-4645-A9C3-3361D8907ECD}" srcOrd="2" destOrd="0" parTransId="{9D9F2213-AA20-4706-84A1-EDC2580BD396}" sibTransId="{900B2DD7-ECF5-47F9-88F1-CE4BD91DE38D}"/>
    <dgm:cxn modelId="{5EE69523-76A1-4F25-9FB6-1A5617CF7108}" srcId="{0BDFBC76-D3E2-43A6-BEA4-97C93C9FF334}" destId="{226BA5A0-36AB-48CB-87C6-BE19B0DA097D}" srcOrd="0" destOrd="0" parTransId="{99F20A28-AF6F-41DC-A5A0-58A62F027F92}" sibTransId="{3C390EAC-3108-4DEA-BC16-0E01A5DCECB9}"/>
    <dgm:cxn modelId="{41194490-7097-416E-9C56-53A9009312A3}" type="presOf" srcId="{1EB4B9FA-14C8-4645-A9C3-3361D8907ECD}" destId="{4BF4D392-E17D-4D17-9FCA-1DEDC181100A}" srcOrd="0" destOrd="0" presId="urn:microsoft.com/office/officeart/2005/8/layout/hierarchy4"/>
    <dgm:cxn modelId="{A658AD5D-2024-4087-B104-F893D3521405}" type="presOf" srcId="{668DDF1C-3706-4770-85FD-697B04B87D73}" destId="{204A39CC-534C-4BF6-ABDB-4671E4B606CC}" srcOrd="0" destOrd="0" presId="urn:microsoft.com/office/officeart/2005/8/layout/hierarchy4"/>
    <dgm:cxn modelId="{637911E1-CBA4-4DC4-BC27-A86914FAF1A8}" srcId="{C1AAB53A-4D82-4F24-9A4B-B314B2395E1F}" destId="{3E165D7E-7D76-4AD0-8F9C-1F396F371595}" srcOrd="0" destOrd="0" parTransId="{93E07D1F-B798-4599-9620-45E4430A78F9}" sibTransId="{24CECBA3-86CC-4F37-BA58-171827AA4CF8}"/>
    <dgm:cxn modelId="{642A1868-6B3A-449B-9370-D81F8D2ED6B5}" type="presOf" srcId="{226BA5A0-36AB-48CB-87C6-BE19B0DA097D}" destId="{6DDAB2C4-5B73-44C9-8570-E812BCE0AF93}" srcOrd="0" destOrd="0" presId="urn:microsoft.com/office/officeart/2005/8/layout/hierarchy4"/>
    <dgm:cxn modelId="{FA48E7AE-6D0E-40D9-B79B-B99CD63DE042}" srcId="{C1AAB53A-4D82-4F24-9A4B-B314B2395E1F}" destId="{0BDFBC76-D3E2-43A6-BEA4-97C93C9FF334}" srcOrd="1" destOrd="0" parTransId="{83760F6F-50A8-4E2E-85C6-982FE6790C7C}" sibTransId="{09409E6A-C685-483C-8892-581C998680C1}"/>
    <dgm:cxn modelId="{7A68BADB-7BBC-4A66-BE1E-9F77AD48E68E}" type="presOf" srcId="{8566FEF9-C6DE-4B13-97E0-44B676020FBB}" destId="{27E40AC6-7921-48F7-85D2-05956C5FA2EC}" srcOrd="0" destOrd="0" presId="urn:microsoft.com/office/officeart/2005/8/layout/hierarchy4"/>
    <dgm:cxn modelId="{B2786820-3DBF-4DD0-94CE-95EDAFC9C976}" type="presOf" srcId="{0BDFBC76-D3E2-43A6-BEA4-97C93C9FF334}" destId="{FDFB76FD-DAA4-4EE2-9C70-E4F6C34BF396}" srcOrd="0" destOrd="0" presId="urn:microsoft.com/office/officeart/2005/8/layout/hierarchy4"/>
    <dgm:cxn modelId="{2C699AA2-0BC4-4234-863F-9F05BB4C0FE9}" type="presOf" srcId="{C1AAB53A-4D82-4F24-9A4B-B314B2395E1F}" destId="{2A00D766-A67B-4746-92CC-A7B94B1B69CA}" srcOrd="0" destOrd="0" presId="urn:microsoft.com/office/officeart/2005/8/layout/hierarchy4"/>
    <dgm:cxn modelId="{6E974D93-4B65-4B20-9E2E-D789E5849066}" type="presOf" srcId="{9275EA0A-F092-4432-83F3-7275007FC9AC}" destId="{8723A4DB-D360-48D3-B6F3-A31623D7F0B3}" srcOrd="0" destOrd="0" presId="urn:microsoft.com/office/officeart/2005/8/layout/hierarchy4"/>
    <dgm:cxn modelId="{AAE9A3B2-EC2A-4960-BB8A-194FC09933A5}" srcId="{3E165D7E-7D76-4AD0-8F9C-1F396F371595}" destId="{9275EA0A-F092-4432-83F3-7275007FC9AC}" srcOrd="0" destOrd="0" parTransId="{ABB4DE86-5665-465E-835E-0E9E3DB30606}" sibTransId="{65D4B5E5-2637-4D3C-A851-D94622B1F58A}"/>
    <dgm:cxn modelId="{32949075-5AB0-4603-9CD4-E9878BB53C0F}" type="presOf" srcId="{3E165D7E-7D76-4AD0-8F9C-1F396F371595}" destId="{731D5943-8C01-4721-A8E1-9D3425E3B110}" srcOrd="0" destOrd="0" presId="urn:microsoft.com/office/officeart/2005/8/layout/hierarchy4"/>
    <dgm:cxn modelId="{9997AF2D-C867-41AC-AF1F-3A74A716EAAA}" srcId="{1EB4B9FA-14C8-4645-A9C3-3361D8907ECD}" destId="{8566FEF9-C6DE-4B13-97E0-44B676020FBB}" srcOrd="0" destOrd="0" parTransId="{27CA787D-F250-4F83-A572-4EC097832439}" sibTransId="{0193B50E-2195-47E0-B5A9-F17FB3BBC235}"/>
    <dgm:cxn modelId="{44F1E89C-2AD0-4F86-9FCB-B09FA5FE578E}" type="presParOf" srcId="{204A39CC-534C-4BF6-ABDB-4671E4B606CC}" destId="{16F2F2F3-736C-495E-A1BB-C2A82FA6FA94}" srcOrd="0" destOrd="0" presId="urn:microsoft.com/office/officeart/2005/8/layout/hierarchy4"/>
    <dgm:cxn modelId="{660F569F-8086-4AE8-B571-ED52865E672D}" type="presParOf" srcId="{16F2F2F3-736C-495E-A1BB-C2A82FA6FA94}" destId="{2A00D766-A67B-4746-92CC-A7B94B1B69CA}" srcOrd="0" destOrd="0" presId="urn:microsoft.com/office/officeart/2005/8/layout/hierarchy4"/>
    <dgm:cxn modelId="{280A36AD-3D05-4542-84AE-D543EFE0B318}" type="presParOf" srcId="{16F2F2F3-736C-495E-A1BB-C2A82FA6FA94}" destId="{589C5135-E1CE-4F3E-9023-4C6D8379E2C0}" srcOrd="1" destOrd="0" presId="urn:microsoft.com/office/officeart/2005/8/layout/hierarchy4"/>
    <dgm:cxn modelId="{8A9D772C-2E1F-42BA-AF50-057F09BEFDE8}" type="presParOf" srcId="{16F2F2F3-736C-495E-A1BB-C2A82FA6FA94}" destId="{DDF3FF7A-5405-48F2-82E9-70C0A8A95401}" srcOrd="2" destOrd="0" presId="urn:microsoft.com/office/officeart/2005/8/layout/hierarchy4"/>
    <dgm:cxn modelId="{FBD1D755-40AF-4139-B855-B3BFB5107E6F}" type="presParOf" srcId="{DDF3FF7A-5405-48F2-82E9-70C0A8A95401}" destId="{D8A07614-DF4E-4D7F-9A09-4EEBFACE3792}" srcOrd="0" destOrd="0" presId="urn:microsoft.com/office/officeart/2005/8/layout/hierarchy4"/>
    <dgm:cxn modelId="{D23B9E05-5AF7-4894-9600-3B3AC429D4D4}" type="presParOf" srcId="{D8A07614-DF4E-4D7F-9A09-4EEBFACE3792}" destId="{731D5943-8C01-4721-A8E1-9D3425E3B110}" srcOrd="0" destOrd="0" presId="urn:microsoft.com/office/officeart/2005/8/layout/hierarchy4"/>
    <dgm:cxn modelId="{3E54B7FB-C4D7-48BB-86D0-27B72D316196}" type="presParOf" srcId="{D8A07614-DF4E-4D7F-9A09-4EEBFACE3792}" destId="{AB3833F1-C77A-4966-8A9A-9112846E22B6}" srcOrd="1" destOrd="0" presId="urn:microsoft.com/office/officeart/2005/8/layout/hierarchy4"/>
    <dgm:cxn modelId="{8B4E3BEA-B54E-419B-B218-65C402275953}" type="presParOf" srcId="{D8A07614-DF4E-4D7F-9A09-4EEBFACE3792}" destId="{B960A1E0-0925-4AED-951E-3AD0BC0B9534}" srcOrd="2" destOrd="0" presId="urn:microsoft.com/office/officeart/2005/8/layout/hierarchy4"/>
    <dgm:cxn modelId="{9ED5E016-12D9-4BB1-8E8B-69137D6728B4}" type="presParOf" srcId="{B960A1E0-0925-4AED-951E-3AD0BC0B9534}" destId="{BB1113D8-4B36-4684-9ABB-53FBA15D91C8}" srcOrd="0" destOrd="0" presId="urn:microsoft.com/office/officeart/2005/8/layout/hierarchy4"/>
    <dgm:cxn modelId="{4C743068-12C7-40DC-95D6-F38A8D603700}" type="presParOf" srcId="{BB1113D8-4B36-4684-9ABB-53FBA15D91C8}" destId="{8723A4DB-D360-48D3-B6F3-A31623D7F0B3}" srcOrd="0" destOrd="0" presId="urn:microsoft.com/office/officeart/2005/8/layout/hierarchy4"/>
    <dgm:cxn modelId="{93F1CED6-0FD3-4C7B-BE4A-6A8CFDADB2E4}" type="presParOf" srcId="{BB1113D8-4B36-4684-9ABB-53FBA15D91C8}" destId="{75EF3DAD-7C92-43E5-9934-E1BAF26826C9}" srcOrd="1" destOrd="0" presId="urn:microsoft.com/office/officeart/2005/8/layout/hierarchy4"/>
    <dgm:cxn modelId="{016F6E90-CF5D-4B98-937D-CDE8E4688B40}" type="presParOf" srcId="{DDF3FF7A-5405-48F2-82E9-70C0A8A95401}" destId="{E4ECA48F-A5D5-4216-B31E-BCAAE4877FE2}" srcOrd="1" destOrd="0" presId="urn:microsoft.com/office/officeart/2005/8/layout/hierarchy4"/>
    <dgm:cxn modelId="{29B558A9-6A26-4657-B2E6-09D01054D666}" type="presParOf" srcId="{DDF3FF7A-5405-48F2-82E9-70C0A8A95401}" destId="{1574785B-29FE-458F-8DF5-8661D3C81368}" srcOrd="2" destOrd="0" presId="urn:microsoft.com/office/officeart/2005/8/layout/hierarchy4"/>
    <dgm:cxn modelId="{DC038373-7898-40E4-9BC8-32868A3FB90F}" type="presParOf" srcId="{1574785B-29FE-458F-8DF5-8661D3C81368}" destId="{FDFB76FD-DAA4-4EE2-9C70-E4F6C34BF396}" srcOrd="0" destOrd="0" presId="urn:microsoft.com/office/officeart/2005/8/layout/hierarchy4"/>
    <dgm:cxn modelId="{05F7CA10-5C0A-4FE7-96FE-F75F5A96893D}" type="presParOf" srcId="{1574785B-29FE-458F-8DF5-8661D3C81368}" destId="{BCBAEC08-A6FE-40AF-A6D5-C6C0FBC246C8}" srcOrd="1" destOrd="0" presId="urn:microsoft.com/office/officeart/2005/8/layout/hierarchy4"/>
    <dgm:cxn modelId="{264BBA26-0E7B-406A-9CEE-605169405C27}" type="presParOf" srcId="{1574785B-29FE-458F-8DF5-8661D3C81368}" destId="{E486F7FE-65FF-4929-B437-75A873BFD4E5}" srcOrd="2" destOrd="0" presId="urn:microsoft.com/office/officeart/2005/8/layout/hierarchy4"/>
    <dgm:cxn modelId="{EBE30FCD-9EBB-450C-A7D1-0E30EE96D90A}" type="presParOf" srcId="{E486F7FE-65FF-4929-B437-75A873BFD4E5}" destId="{BA803A48-584F-408F-BF4E-FD88FFF12EA7}" srcOrd="0" destOrd="0" presId="urn:microsoft.com/office/officeart/2005/8/layout/hierarchy4"/>
    <dgm:cxn modelId="{BFCF7A2D-8211-4A8D-923A-61F3795623D6}" type="presParOf" srcId="{BA803A48-584F-408F-BF4E-FD88FFF12EA7}" destId="{6DDAB2C4-5B73-44C9-8570-E812BCE0AF93}" srcOrd="0" destOrd="0" presId="urn:microsoft.com/office/officeart/2005/8/layout/hierarchy4"/>
    <dgm:cxn modelId="{3184FBE4-BD2A-4E62-95F2-2103EC0434C5}" type="presParOf" srcId="{BA803A48-584F-408F-BF4E-FD88FFF12EA7}" destId="{97084396-0CC5-444B-91B5-496DD93FF1A2}" srcOrd="1" destOrd="0" presId="urn:microsoft.com/office/officeart/2005/8/layout/hierarchy4"/>
    <dgm:cxn modelId="{B6299F02-802E-4946-97F7-66B333A27862}" type="presParOf" srcId="{DDF3FF7A-5405-48F2-82E9-70C0A8A95401}" destId="{E4D1B69B-5F6A-4433-ADCB-AA027C913F19}" srcOrd="3" destOrd="0" presId="urn:microsoft.com/office/officeart/2005/8/layout/hierarchy4"/>
    <dgm:cxn modelId="{6AC70CA2-D3D6-4086-8741-587D3E57DF18}" type="presParOf" srcId="{DDF3FF7A-5405-48F2-82E9-70C0A8A95401}" destId="{42C97DB0-5B70-4CF3-B07F-E833AD54DCA0}" srcOrd="4" destOrd="0" presId="urn:microsoft.com/office/officeart/2005/8/layout/hierarchy4"/>
    <dgm:cxn modelId="{B1BDBF7A-F4EA-4CA3-A5F7-F9A330394256}" type="presParOf" srcId="{42C97DB0-5B70-4CF3-B07F-E833AD54DCA0}" destId="{4BF4D392-E17D-4D17-9FCA-1DEDC181100A}" srcOrd="0" destOrd="0" presId="urn:microsoft.com/office/officeart/2005/8/layout/hierarchy4"/>
    <dgm:cxn modelId="{83EE5E01-889C-4347-8954-23106C99BF7D}" type="presParOf" srcId="{42C97DB0-5B70-4CF3-B07F-E833AD54DCA0}" destId="{B4964B28-CD54-4ADA-8966-A4811DD39EFA}" srcOrd="1" destOrd="0" presId="urn:microsoft.com/office/officeart/2005/8/layout/hierarchy4"/>
    <dgm:cxn modelId="{91B3D167-E519-42BC-8697-5388A6E57F75}" type="presParOf" srcId="{42C97DB0-5B70-4CF3-B07F-E833AD54DCA0}" destId="{88CB0E4C-C1DC-4C4D-B697-ADA5345EA2F4}" srcOrd="2" destOrd="0" presId="urn:microsoft.com/office/officeart/2005/8/layout/hierarchy4"/>
    <dgm:cxn modelId="{B75F7EBF-47C4-4AFE-8453-B1BCAC0463BA}" type="presParOf" srcId="{88CB0E4C-C1DC-4C4D-B697-ADA5345EA2F4}" destId="{824DFA07-5239-4F85-BB80-B8C78E9F736C}" srcOrd="0" destOrd="0" presId="urn:microsoft.com/office/officeart/2005/8/layout/hierarchy4"/>
    <dgm:cxn modelId="{6C268161-FFDB-4F4A-97A9-061EB0C6C59C}" type="presParOf" srcId="{824DFA07-5239-4F85-BB80-B8C78E9F736C}" destId="{27E40AC6-7921-48F7-85D2-05956C5FA2EC}" srcOrd="0" destOrd="0" presId="urn:microsoft.com/office/officeart/2005/8/layout/hierarchy4"/>
    <dgm:cxn modelId="{481B4B78-2CA0-4F19-B648-2937658A7C0A}" type="presParOf" srcId="{824DFA07-5239-4F85-BB80-B8C78E9F736C}" destId="{6AAB6F6A-EFAF-4EBF-9DDC-8602AA98115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47B83-2389-4F13-9E54-95D7D359B906}" type="doc">
      <dgm:prSet loTypeId="urn:microsoft.com/office/officeart/2005/8/layout/hProcess9" loCatId="process" qsTypeId="urn:microsoft.com/office/officeart/2005/8/quickstyle/simple1" qsCatId="simple" csTypeId="urn:microsoft.com/office/officeart/2005/8/colors/accent1_2" csCatId="accent1" phldr="1"/>
      <dgm:spPr/>
    </dgm:pt>
    <dgm:pt modelId="{761DD1E9-FDCA-4103-9316-9A8CBA5D0BC5}">
      <dgm:prSet phldrT="[Text]" custT="1"/>
      <dgm:spPr>
        <a:solidFill>
          <a:schemeClr val="accent6">
            <a:lumMod val="60000"/>
            <a:lumOff val="40000"/>
          </a:schemeClr>
        </a:solidFill>
        <a:ln>
          <a:noFill/>
        </a:ln>
      </dgm:spPr>
      <dgm:t>
        <a:bodyPr/>
        <a:lstStyle/>
        <a:p>
          <a:pPr>
            <a:lnSpc>
              <a:spcPct val="100000"/>
            </a:lnSpc>
            <a:spcAft>
              <a:spcPts val="0"/>
            </a:spcAft>
          </a:pPr>
          <a:r>
            <a:rPr lang="en-CA" sz="1200" dirty="0" smtClean="0">
              <a:solidFill>
                <a:schemeClr val="tx1">
                  <a:lumMod val="75000"/>
                  <a:lumOff val="25000"/>
                </a:schemeClr>
              </a:solidFill>
            </a:rPr>
            <a:t> Inspection occurs</a:t>
          </a:r>
        </a:p>
        <a:p>
          <a:pPr>
            <a:lnSpc>
              <a:spcPct val="100000"/>
            </a:lnSpc>
            <a:spcAft>
              <a:spcPts val="0"/>
            </a:spcAft>
          </a:pPr>
          <a:endParaRPr lang="en-CA" sz="1200" dirty="0" smtClean="0">
            <a:solidFill>
              <a:schemeClr val="tx1">
                <a:lumMod val="75000"/>
                <a:lumOff val="25000"/>
              </a:schemeClr>
            </a:solidFill>
          </a:endParaRPr>
        </a:p>
        <a:p>
          <a:pPr>
            <a:lnSpc>
              <a:spcPct val="100000"/>
            </a:lnSpc>
            <a:spcAft>
              <a:spcPts val="0"/>
            </a:spcAft>
          </a:pPr>
          <a:r>
            <a:rPr lang="en-CA" sz="1200" baseline="0" dirty="0" smtClean="0">
              <a:solidFill>
                <a:schemeClr val="tx1">
                  <a:lumMod val="75000"/>
                  <a:lumOff val="25000"/>
                </a:schemeClr>
              </a:solidFill>
            </a:rPr>
            <a:t>On going support and resolution mechanism available to clarify compliance requirement</a:t>
          </a:r>
          <a:endParaRPr lang="en-CA" sz="1200" dirty="0" smtClean="0">
            <a:solidFill>
              <a:schemeClr val="tx1">
                <a:lumMod val="75000"/>
                <a:lumOff val="25000"/>
              </a:schemeClr>
            </a:solidFill>
          </a:endParaRPr>
        </a:p>
        <a:p>
          <a:pPr>
            <a:lnSpc>
              <a:spcPct val="100000"/>
            </a:lnSpc>
            <a:spcAft>
              <a:spcPts val="0"/>
            </a:spcAft>
          </a:pPr>
          <a:endParaRPr lang="en-CA" sz="1200" dirty="0" smtClean="0">
            <a:solidFill>
              <a:schemeClr val="tx1"/>
            </a:solidFill>
          </a:endParaRPr>
        </a:p>
        <a:p>
          <a:pPr>
            <a:lnSpc>
              <a:spcPct val="100000"/>
            </a:lnSpc>
            <a:spcAft>
              <a:spcPts val="0"/>
            </a:spcAft>
          </a:pPr>
          <a:endParaRPr lang="en-CA" sz="1200" dirty="0" smtClean="0">
            <a:solidFill>
              <a:schemeClr val="tx1"/>
            </a:solidFill>
          </a:endParaRPr>
        </a:p>
      </dgm:t>
    </dgm:pt>
    <dgm:pt modelId="{F11D697F-F232-474F-861D-62CD577C4681}" type="parTrans" cxnId="{8FCB6888-E710-4428-B33A-65683AF530D0}">
      <dgm:prSet/>
      <dgm:spPr/>
      <dgm:t>
        <a:bodyPr/>
        <a:lstStyle/>
        <a:p>
          <a:endParaRPr lang="en-CA"/>
        </a:p>
      </dgm:t>
    </dgm:pt>
    <dgm:pt modelId="{98A68C57-F0C8-4758-88FB-2B39DEE0881D}" type="sibTrans" cxnId="{8FCB6888-E710-4428-B33A-65683AF530D0}">
      <dgm:prSet/>
      <dgm:spPr/>
      <dgm:t>
        <a:bodyPr/>
        <a:lstStyle/>
        <a:p>
          <a:endParaRPr lang="en-CA"/>
        </a:p>
      </dgm:t>
    </dgm:pt>
    <dgm:pt modelId="{E063A574-BB44-4716-8D5C-82574191C917}">
      <dgm:prSet phldrT="[Text]" custT="1"/>
      <dgm:spPr>
        <a:solidFill>
          <a:schemeClr val="accent6">
            <a:lumMod val="60000"/>
            <a:lumOff val="40000"/>
          </a:schemeClr>
        </a:solidFill>
        <a:ln>
          <a:noFill/>
        </a:ln>
      </dgm:spPr>
      <dgm:t>
        <a:bodyPr/>
        <a:lstStyle/>
        <a:p>
          <a:pPr>
            <a:lnSpc>
              <a:spcPct val="100000"/>
            </a:lnSpc>
            <a:spcAft>
              <a:spcPts val="600"/>
            </a:spcAft>
          </a:pPr>
          <a:r>
            <a:rPr lang="en-CA" sz="1200" dirty="0" smtClean="0">
              <a:solidFill>
                <a:schemeClr val="tx1">
                  <a:lumMod val="75000"/>
                  <a:lumOff val="25000"/>
                </a:schemeClr>
              </a:solidFill>
            </a:rPr>
            <a:t>Provide timelines to service agency to achieve compliance</a:t>
          </a:r>
        </a:p>
      </dgm:t>
    </dgm:pt>
    <dgm:pt modelId="{425E2662-2163-425A-932C-4A1D9B1AFC2A}" type="parTrans" cxnId="{7B536651-B692-4490-B0A7-83D869753F3B}">
      <dgm:prSet/>
      <dgm:spPr/>
      <dgm:t>
        <a:bodyPr/>
        <a:lstStyle/>
        <a:p>
          <a:endParaRPr lang="en-CA"/>
        </a:p>
      </dgm:t>
    </dgm:pt>
    <dgm:pt modelId="{B19F7B03-3035-4A04-9544-F6B6E7167257}" type="sibTrans" cxnId="{7B536651-B692-4490-B0A7-83D869753F3B}">
      <dgm:prSet/>
      <dgm:spPr/>
      <dgm:t>
        <a:bodyPr/>
        <a:lstStyle/>
        <a:p>
          <a:endParaRPr lang="en-CA"/>
        </a:p>
      </dgm:t>
    </dgm:pt>
    <dgm:pt modelId="{9FF05C25-2DCC-4E36-89C4-3A29579E9C15}">
      <dgm:prSet phldrT="[Text]" custT="1"/>
      <dgm:spPr>
        <a:solidFill>
          <a:schemeClr val="accent6">
            <a:lumMod val="60000"/>
            <a:lumOff val="40000"/>
          </a:schemeClr>
        </a:solidFill>
        <a:ln>
          <a:noFill/>
        </a:ln>
      </dgm:spPr>
      <dgm:t>
        <a:bodyPr/>
        <a:lstStyle/>
        <a:p>
          <a:r>
            <a:rPr lang="en-CA" sz="1200" dirty="0" smtClean="0">
              <a:solidFill>
                <a:schemeClr val="tx1">
                  <a:lumMod val="75000"/>
                  <a:lumOff val="25000"/>
                </a:schemeClr>
              </a:solidFill>
            </a:rPr>
            <a:t>Post inspection results at 10 day mark  (or earlier if compliant)</a:t>
          </a:r>
          <a:endParaRPr lang="en-CA" sz="1100" dirty="0" smtClean="0">
            <a:solidFill>
              <a:schemeClr val="tx1"/>
            </a:solidFill>
          </a:endParaRPr>
        </a:p>
      </dgm:t>
    </dgm:pt>
    <dgm:pt modelId="{2623FA56-427C-4A4B-81A8-860F1B35BCF3}" type="sibTrans" cxnId="{658C3087-054C-453D-BAE6-C235E27B46EB}">
      <dgm:prSet/>
      <dgm:spPr/>
      <dgm:t>
        <a:bodyPr/>
        <a:lstStyle/>
        <a:p>
          <a:endParaRPr lang="en-CA"/>
        </a:p>
      </dgm:t>
    </dgm:pt>
    <dgm:pt modelId="{306CCF81-4F23-41B2-A81D-302B674685F2}" type="parTrans" cxnId="{658C3087-054C-453D-BAE6-C235E27B46EB}">
      <dgm:prSet/>
      <dgm:spPr/>
      <dgm:t>
        <a:bodyPr/>
        <a:lstStyle/>
        <a:p>
          <a:endParaRPr lang="en-CA"/>
        </a:p>
      </dgm:t>
    </dgm:pt>
    <dgm:pt modelId="{1C60B767-74FB-4035-B4BB-B64C35163103}" type="pres">
      <dgm:prSet presAssocID="{84B47B83-2389-4F13-9E54-95D7D359B906}" presName="CompostProcess" presStyleCnt="0">
        <dgm:presLayoutVars>
          <dgm:dir/>
          <dgm:resizeHandles val="exact"/>
        </dgm:presLayoutVars>
      </dgm:prSet>
      <dgm:spPr/>
    </dgm:pt>
    <dgm:pt modelId="{724265C6-1379-4EDB-9D99-82BD4E3701D6}" type="pres">
      <dgm:prSet presAssocID="{84B47B83-2389-4F13-9E54-95D7D359B906}" presName="arrow" presStyleLbl="bgShp" presStyleIdx="0" presStyleCnt="1"/>
      <dgm:spPr>
        <a:solidFill>
          <a:schemeClr val="accent1">
            <a:tint val="40000"/>
            <a:hueOff val="0"/>
            <a:satOff val="0"/>
            <a:lumOff val="0"/>
            <a:alpha val="0"/>
          </a:schemeClr>
        </a:solidFill>
      </dgm:spPr>
    </dgm:pt>
    <dgm:pt modelId="{2C316822-0BCE-4F74-9F87-1E7CC4462AB8}" type="pres">
      <dgm:prSet presAssocID="{84B47B83-2389-4F13-9E54-95D7D359B906}" presName="linearProcess" presStyleCnt="0"/>
      <dgm:spPr/>
    </dgm:pt>
    <dgm:pt modelId="{C6DC3078-3E90-42C9-93E8-FB982F275FCB}" type="pres">
      <dgm:prSet presAssocID="{761DD1E9-FDCA-4103-9316-9A8CBA5D0BC5}" presName="textNode" presStyleLbl="node1" presStyleIdx="0" presStyleCnt="3" custScaleX="104802" custScaleY="242884" custLinFactNeighborX="21807" custLinFactNeighborY="3558">
        <dgm:presLayoutVars>
          <dgm:bulletEnabled val="1"/>
        </dgm:presLayoutVars>
      </dgm:prSet>
      <dgm:spPr/>
      <dgm:t>
        <a:bodyPr/>
        <a:lstStyle/>
        <a:p>
          <a:endParaRPr lang="en-CA"/>
        </a:p>
      </dgm:t>
    </dgm:pt>
    <dgm:pt modelId="{891FD85C-93C3-46C7-A2D1-59CA3ADB366E}" type="pres">
      <dgm:prSet presAssocID="{98A68C57-F0C8-4758-88FB-2B39DEE0881D}" presName="sibTrans" presStyleCnt="0"/>
      <dgm:spPr/>
    </dgm:pt>
    <dgm:pt modelId="{73D3A2A5-8A2B-43F0-A104-5AE47B8F1309}" type="pres">
      <dgm:prSet presAssocID="{E063A574-BB44-4716-8D5C-82574191C917}" presName="textNode" presStyleLbl="node1" presStyleIdx="1" presStyleCnt="3" custScaleX="93333" custScaleY="242884" custLinFactNeighborX="-2506" custLinFactNeighborY="6867">
        <dgm:presLayoutVars>
          <dgm:bulletEnabled val="1"/>
        </dgm:presLayoutVars>
      </dgm:prSet>
      <dgm:spPr/>
      <dgm:t>
        <a:bodyPr/>
        <a:lstStyle/>
        <a:p>
          <a:endParaRPr lang="en-CA"/>
        </a:p>
      </dgm:t>
    </dgm:pt>
    <dgm:pt modelId="{947ED693-663D-4AF0-81CF-B0EBCE2ED133}" type="pres">
      <dgm:prSet presAssocID="{B19F7B03-3035-4A04-9544-F6B6E7167257}" presName="sibTrans" presStyleCnt="0"/>
      <dgm:spPr/>
    </dgm:pt>
    <dgm:pt modelId="{83979C34-D664-4F43-AA99-3F84FBB650F5}" type="pres">
      <dgm:prSet presAssocID="{9FF05C25-2DCC-4E36-89C4-3A29579E9C15}" presName="textNode" presStyleLbl="node1" presStyleIdx="2" presStyleCnt="3" custScaleX="93333" custScaleY="242884" custLinFactNeighborX="-49441" custLinFactNeighborY="1977">
        <dgm:presLayoutVars>
          <dgm:bulletEnabled val="1"/>
        </dgm:presLayoutVars>
      </dgm:prSet>
      <dgm:spPr/>
      <dgm:t>
        <a:bodyPr/>
        <a:lstStyle/>
        <a:p>
          <a:endParaRPr lang="en-CA"/>
        </a:p>
      </dgm:t>
    </dgm:pt>
  </dgm:ptLst>
  <dgm:cxnLst>
    <dgm:cxn modelId="{57DAE5DB-4547-45AD-8B8C-F54C4D776935}" type="presOf" srcId="{761DD1E9-FDCA-4103-9316-9A8CBA5D0BC5}" destId="{C6DC3078-3E90-42C9-93E8-FB982F275FCB}" srcOrd="0" destOrd="0" presId="urn:microsoft.com/office/officeart/2005/8/layout/hProcess9"/>
    <dgm:cxn modelId="{F87C9B75-5874-4FD7-898D-F703CB9B6331}" type="presOf" srcId="{E063A574-BB44-4716-8D5C-82574191C917}" destId="{73D3A2A5-8A2B-43F0-A104-5AE47B8F1309}" srcOrd="0" destOrd="0" presId="urn:microsoft.com/office/officeart/2005/8/layout/hProcess9"/>
    <dgm:cxn modelId="{8FCB6888-E710-4428-B33A-65683AF530D0}" srcId="{84B47B83-2389-4F13-9E54-95D7D359B906}" destId="{761DD1E9-FDCA-4103-9316-9A8CBA5D0BC5}" srcOrd="0" destOrd="0" parTransId="{F11D697F-F232-474F-861D-62CD577C4681}" sibTransId="{98A68C57-F0C8-4758-88FB-2B39DEE0881D}"/>
    <dgm:cxn modelId="{7B536651-B692-4490-B0A7-83D869753F3B}" srcId="{84B47B83-2389-4F13-9E54-95D7D359B906}" destId="{E063A574-BB44-4716-8D5C-82574191C917}" srcOrd="1" destOrd="0" parTransId="{425E2662-2163-425A-932C-4A1D9B1AFC2A}" sibTransId="{B19F7B03-3035-4A04-9544-F6B6E7167257}"/>
    <dgm:cxn modelId="{F6DD37E6-F0EB-4A8C-AE22-A3382603DC20}" type="presOf" srcId="{9FF05C25-2DCC-4E36-89C4-3A29579E9C15}" destId="{83979C34-D664-4F43-AA99-3F84FBB650F5}" srcOrd="0" destOrd="0" presId="urn:microsoft.com/office/officeart/2005/8/layout/hProcess9"/>
    <dgm:cxn modelId="{658C3087-054C-453D-BAE6-C235E27B46EB}" srcId="{84B47B83-2389-4F13-9E54-95D7D359B906}" destId="{9FF05C25-2DCC-4E36-89C4-3A29579E9C15}" srcOrd="2" destOrd="0" parTransId="{306CCF81-4F23-41B2-A81D-302B674685F2}" sibTransId="{2623FA56-427C-4A4B-81A8-860F1B35BCF3}"/>
    <dgm:cxn modelId="{CEB7F00E-3A13-4219-A86E-DB5B49BB0B47}" type="presOf" srcId="{84B47B83-2389-4F13-9E54-95D7D359B906}" destId="{1C60B767-74FB-4035-B4BB-B64C35163103}" srcOrd="0" destOrd="0" presId="urn:microsoft.com/office/officeart/2005/8/layout/hProcess9"/>
    <dgm:cxn modelId="{A7E36CB3-04E3-4273-A576-966D22F69885}" type="presParOf" srcId="{1C60B767-74FB-4035-B4BB-B64C35163103}" destId="{724265C6-1379-4EDB-9D99-82BD4E3701D6}" srcOrd="0" destOrd="0" presId="urn:microsoft.com/office/officeart/2005/8/layout/hProcess9"/>
    <dgm:cxn modelId="{C8166D0A-13FB-4A6C-894C-4BF6DBB378B4}" type="presParOf" srcId="{1C60B767-74FB-4035-B4BB-B64C35163103}" destId="{2C316822-0BCE-4F74-9F87-1E7CC4462AB8}" srcOrd="1" destOrd="0" presId="urn:microsoft.com/office/officeart/2005/8/layout/hProcess9"/>
    <dgm:cxn modelId="{A15D0D9A-1BEB-41BC-B52E-75CC2178EE8B}" type="presParOf" srcId="{2C316822-0BCE-4F74-9F87-1E7CC4462AB8}" destId="{C6DC3078-3E90-42C9-93E8-FB982F275FCB}" srcOrd="0" destOrd="0" presId="urn:microsoft.com/office/officeart/2005/8/layout/hProcess9"/>
    <dgm:cxn modelId="{B4BC5CE3-A0C2-4178-A49F-CB0F1B741BE8}" type="presParOf" srcId="{2C316822-0BCE-4F74-9F87-1E7CC4462AB8}" destId="{891FD85C-93C3-46C7-A2D1-59CA3ADB366E}" srcOrd="1" destOrd="0" presId="urn:microsoft.com/office/officeart/2005/8/layout/hProcess9"/>
    <dgm:cxn modelId="{70B3CD55-4C62-478D-BA7B-351A8F54B1C6}" type="presParOf" srcId="{2C316822-0BCE-4F74-9F87-1E7CC4462AB8}" destId="{73D3A2A5-8A2B-43F0-A104-5AE47B8F1309}" srcOrd="2" destOrd="0" presId="urn:microsoft.com/office/officeart/2005/8/layout/hProcess9"/>
    <dgm:cxn modelId="{ACA28E02-1EB9-4AB5-BB08-61FA22771034}" type="presParOf" srcId="{2C316822-0BCE-4F74-9F87-1E7CC4462AB8}" destId="{947ED693-663D-4AF0-81CF-B0EBCE2ED133}" srcOrd="3" destOrd="0" presId="urn:microsoft.com/office/officeart/2005/8/layout/hProcess9"/>
    <dgm:cxn modelId="{F035C738-31BB-4751-AE45-71B5913F4A48}" type="presParOf" srcId="{2C316822-0BCE-4F74-9F87-1E7CC4462AB8}" destId="{83979C34-D664-4F43-AA99-3F84FBB650F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8CC91-96C5-4D0F-974C-AF005F264BE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CEF08B62-F3EB-42E8-A8DA-8497FC20D2C3}">
      <dgm:prSet phldrT="[Text]" custT="1"/>
      <dgm:spPr>
        <a:solidFill>
          <a:schemeClr val="accent6">
            <a:lumMod val="60000"/>
            <a:lumOff val="40000"/>
          </a:schemeClr>
        </a:solidFill>
        <a:ln>
          <a:noFill/>
        </a:ln>
      </dgm:spPr>
      <dgm:t>
        <a:bodyPr/>
        <a:lstStyle/>
        <a:p>
          <a:pPr algn="ctr"/>
          <a:r>
            <a:rPr lang="en-CA" sz="1200" dirty="0" smtClean="0">
              <a:solidFill>
                <a:schemeClr val="tx1">
                  <a:lumMod val="75000"/>
                  <a:lumOff val="25000"/>
                </a:schemeClr>
              </a:solidFill>
            </a:rPr>
            <a:t>Notice of Compliance Order</a:t>
          </a:r>
        </a:p>
        <a:p>
          <a:pPr algn="ctr"/>
          <a:endParaRPr lang="en-CA" sz="1200" dirty="0" smtClean="0">
            <a:solidFill>
              <a:schemeClr val="tx1">
                <a:lumMod val="75000"/>
                <a:lumOff val="25000"/>
              </a:schemeClr>
            </a:solidFill>
          </a:endParaRPr>
        </a:p>
        <a:p>
          <a:pPr algn="ctr"/>
          <a:r>
            <a:rPr lang="en-CA" sz="1200" dirty="0" smtClean="0">
              <a:solidFill>
                <a:schemeClr val="tx1">
                  <a:lumMod val="75000"/>
                  <a:lumOff val="25000"/>
                </a:schemeClr>
              </a:solidFill>
            </a:rPr>
            <a:t>10  days for high risk</a:t>
          </a:r>
        </a:p>
        <a:p>
          <a:pPr algn="ctr"/>
          <a:endParaRPr lang="en-CA" sz="1200" dirty="0" smtClean="0">
            <a:solidFill>
              <a:schemeClr val="tx1">
                <a:lumMod val="75000"/>
                <a:lumOff val="25000"/>
              </a:schemeClr>
            </a:solidFill>
          </a:endParaRPr>
        </a:p>
        <a:p>
          <a:pPr algn="ctr"/>
          <a:r>
            <a:rPr lang="en-CA" sz="1200" dirty="0" smtClean="0">
              <a:solidFill>
                <a:schemeClr val="tx1">
                  <a:lumMod val="75000"/>
                  <a:lumOff val="25000"/>
                </a:schemeClr>
              </a:solidFill>
            </a:rPr>
            <a:t>40 days for low or moderate risk</a:t>
          </a:r>
        </a:p>
      </dgm:t>
    </dgm:pt>
    <dgm:pt modelId="{1DD18C5F-EEBB-46C8-90AE-B42234CBD814}" type="parTrans" cxnId="{B14AA65E-D3A0-48A2-8032-025AC1DA4229}">
      <dgm:prSet/>
      <dgm:spPr/>
      <dgm:t>
        <a:bodyPr/>
        <a:lstStyle/>
        <a:p>
          <a:pPr algn="ctr"/>
          <a:endParaRPr lang="en-CA"/>
        </a:p>
      </dgm:t>
    </dgm:pt>
    <dgm:pt modelId="{C5B9389E-2726-4027-9895-5CD7043CDCB4}" type="sibTrans" cxnId="{B14AA65E-D3A0-48A2-8032-025AC1DA4229}">
      <dgm:prSet/>
      <dgm:spPr/>
      <dgm:t>
        <a:bodyPr/>
        <a:lstStyle/>
        <a:p>
          <a:pPr algn="ctr"/>
          <a:endParaRPr lang="en-CA"/>
        </a:p>
      </dgm:t>
    </dgm:pt>
    <dgm:pt modelId="{0440223F-708D-4EED-9BD0-996C7E5EA177}">
      <dgm:prSet phldrT="[Text]" custT="1"/>
      <dgm:spPr>
        <a:solidFill>
          <a:schemeClr val="accent6">
            <a:lumMod val="60000"/>
            <a:lumOff val="40000"/>
          </a:schemeClr>
        </a:solidFill>
        <a:ln>
          <a:noFill/>
        </a:ln>
      </dgm:spPr>
      <dgm:t>
        <a:bodyPr/>
        <a:lstStyle/>
        <a:p>
          <a:pPr algn="ctr"/>
          <a:r>
            <a:rPr lang="en-CA" sz="1200" dirty="0" smtClean="0">
              <a:solidFill>
                <a:schemeClr val="tx1">
                  <a:lumMod val="75000"/>
                  <a:lumOff val="25000"/>
                </a:schemeClr>
              </a:solidFill>
            </a:rPr>
            <a:t>Compliance Order</a:t>
          </a:r>
        </a:p>
        <a:p>
          <a:pPr algn="ctr"/>
          <a:endParaRPr lang="en-CA" sz="1200" dirty="0" smtClean="0">
            <a:solidFill>
              <a:schemeClr val="tx1">
                <a:lumMod val="75000"/>
                <a:lumOff val="25000"/>
              </a:schemeClr>
            </a:solidFill>
          </a:endParaRPr>
        </a:p>
        <a:p>
          <a:pPr algn="ctr"/>
          <a:r>
            <a:rPr lang="en-CA" sz="1200" dirty="0" smtClean="0">
              <a:solidFill>
                <a:schemeClr val="tx1">
                  <a:lumMod val="75000"/>
                  <a:lumOff val="25000"/>
                </a:schemeClr>
              </a:solidFill>
            </a:rPr>
            <a:t>Director to establish timeframe to achieve compliance</a:t>
          </a:r>
          <a:endParaRPr lang="en-CA" sz="1200" dirty="0">
            <a:solidFill>
              <a:schemeClr val="tx1">
                <a:lumMod val="75000"/>
                <a:lumOff val="25000"/>
              </a:schemeClr>
            </a:solidFill>
          </a:endParaRPr>
        </a:p>
      </dgm:t>
    </dgm:pt>
    <dgm:pt modelId="{3D7C2C22-873B-4058-9EB9-A9690D3305DA}" type="parTrans" cxnId="{BD819FA5-0237-4948-A17F-B9F71C2B37CC}">
      <dgm:prSet/>
      <dgm:spPr/>
      <dgm:t>
        <a:bodyPr/>
        <a:lstStyle/>
        <a:p>
          <a:pPr algn="ctr"/>
          <a:endParaRPr lang="en-CA"/>
        </a:p>
      </dgm:t>
    </dgm:pt>
    <dgm:pt modelId="{3704BAA4-8959-4D77-AF11-1EF496D6D232}" type="sibTrans" cxnId="{BD819FA5-0237-4948-A17F-B9F71C2B37CC}">
      <dgm:prSet/>
      <dgm:spPr/>
      <dgm:t>
        <a:bodyPr/>
        <a:lstStyle/>
        <a:p>
          <a:pPr algn="ctr"/>
          <a:endParaRPr lang="en-CA"/>
        </a:p>
      </dgm:t>
    </dgm:pt>
    <dgm:pt modelId="{116A865F-BAF0-404B-808A-C80B3E19D3BD}">
      <dgm:prSet phldrT="[Text]" custT="1"/>
      <dgm:spPr>
        <a:solidFill>
          <a:schemeClr val="accent6">
            <a:lumMod val="60000"/>
            <a:lumOff val="40000"/>
          </a:schemeClr>
        </a:solidFill>
        <a:ln>
          <a:noFill/>
        </a:ln>
      </dgm:spPr>
      <dgm:t>
        <a:bodyPr/>
        <a:lstStyle/>
        <a:p>
          <a:pPr algn="ctr">
            <a:lnSpc>
              <a:spcPct val="90000"/>
            </a:lnSpc>
          </a:pPr>
          <a:r>
            <a:rPr lang="en-CA" sz="1200" dirty="0" smtClean="0">
              <a:solidFill>
                <a:schemeClr val="tx1">
                  <a:lumMod val="75000"/>
                  <a:lumOff val="25000"/>
                </a:schemeClr>
              </a:solidFill>
            </a:rPr>
            <a:t>Extreme cases of persistent non-compliance:</a:t>
          </a:r>
        </a:p>
        <a:p>
          <a:pPr algn="ctr">
            <a:lnSpc>
              <a:spcPct val="90000"/>
            </a:lnSpc>
          </a:pPr>
          <a:r>
            <a:rPr lang="en-CA" sz="1200" dirty="0" smtClean="0">
              <a:solidFill>
                <a:schemeClr val="tx1">
                  <a:lumMod val="75000"/>
                  <a:lumOff val="25000"/>
                </a:schemeClr>
              </a:solidFill>
            </a:rPr>
            <a:t> </a:t>
          </a:r>
        </a:p>
        <a:p>
          <a:pPr algn="ctr">
            <a:lnSpc>
              <a:spcPct val="100000"/>
            </a:lnSpc>
          </a:pPr>
          <a:r>
            <a:rPr lang="en-CA" sz="1200" dirty="0" smtClean="0">
              <a:solidFill>
                <a:schemeClr val="tx1">
                  <a:lumMod val="75000"/>
                  <a:lumOff val="25000"/>
                </a:schemeClr>
              </a:solidFill>
            </a:rPr>
            <a:t>Immediate takeover</a:t>
          </a:r>
          <a:br>
            <a:rPr lang="en-CA" sz="1200" dirty="0" smtClean="0">
              <a:solidFill>
                <a:schemeClr val="tx1">
                  <a:lumMod val="75000"/>
                  <a:lumOff val="25000"/>
                </a:schemeClr>
              </a:solidFill>
            </a:rPr>
          </a:br>
          <a:r>
            <a:rPr lang="en-CA" sz="1200" dirty="0" smtClean="0">
              <a:solidFill>
                <a:schemeClr val="tx1">
                  <a:lumMod val="75000"/>
                  <a:lumOff val="25000"/>
                </a:schemeClr>
              </a:solidFill>
            </a:rPr>
            <a:t>(s. 31)</a:t>
          </a:r>
        </a:p>
        <a:p>
          <a:pPr algn="ctr">
            <a:lnSpc>
              <a:spcPct val="90000"/>
            </a:lnSpc>
          </a:pPr>
          <a:endParaRPr lang="en-CA" sz="1200" dirty="0" smtClean="0">
            <a:solidFill>
              <a:schemeClr val="tx1">
                <a:lumMod val="75000"/>
                <a:lumOff val="25000"/>
              </a:schemeClr>
            </a:solidFill>
          </a:endParaRPr>
        </a:p>
        <a:p>
          <a:pPr algn="ctr">
            <a:lnSpc>
              <a:spcPct val="90000"/>
            </a:lnSpc>
          </a:pPr>
          <a:r>
            <a:rPr lang="en-CA" sz="1200" dirty="0" smtClean="0">
              <a:solidFill>
                <a:schemeClr val="tx1">
                  <a:lumMod val="75000"/>
                  <a:lumOff val="25000"/>
                </a:schemeClr>
              </a:solidFill>
            </a:rPr>
            <a:t>Termination of funding (s.30(7))</a:t>
          </a:r>
          <a:endParaRPr lang="en-CA" sz="1200" dirty="0">
            <a:solidFill>
              <a:schemeClr val="tx1">
                <a:lumMod val="75000"/>
                <a:lumOff val="25000"/>
              </a:schemeClr>
            </a:solidFill>
          </a:endParaRPr>
        </a:p>
      </dgm:t>
    </dgm:pt>
    <dgm:pt modelId="{EA8A93A9-820A-4921-8894-DC6622CD2DB2}" type="parTrans" cxnId="{C7348BE5-3A1F-41C8-8F68-61A75C77036C}">
      <dgm:prSet/>
      <dgm:spPr/>
      <dgm:t>
        <a:bodyPr/>
        <a:lstStyle/>
        <a:p>
          <a:pPr algn="ctr"/>
          <a:endParaRPr lang="en-CA"/>
        </a:p>
      </dgm:t>
    </dgm:pt>
    <dgm:pt modelId="{0426C85E-BB10-4D35-A5F2-EBA99A547D0F}" type="sibTrans" cxnId="{C7348BE5-3A1F-41C8-8F68-61A75C77036C}">
      <dgm:prSet/>
      <dgm:spPr/>
      <dgm:t>
        <a:bodyPr/>
        <a:lstStyle/>
        <a:p>
          <a:pPr algn="ctr"/>
          <a:endParaRPr lang="en-CA"/>
        </a:p>
      </dgm:t>
    </dgm:pt>
    <dgm:pt modelId="{9F126038-F9A9-463C-9CCF-B3C847DAC9D8}" type="pres">
      <dgm:prSet presAssocID="{61F8CC91-96C5-4D0F-974C-AF005F264BEF}" presName="CompostProcess" presStyleCnt="0">
        <dgm:presLayoutVars>
          <dgm:dir/>
          <dgm:resizeHandles val="exact"/>
        </dgm:presLayoutVars>
      </dgm:prSet>
      <dgm:spPr/>
      <dgm:t>
        <a:bodyPr/>
        <a:lstStyle/>
        <a:p>
          <a:endParaRPr lang="en-CA"/>
        </a:p>
      </dgm:t>
    </dgm:pt>
    <dgm:pt modelId="{63BF1504-5815-4E86-A1C1-19CA60FA8FA7}" type="pres">
      <dgm:prSet presAssocID="{61F8CC91-96C5-4D0F-974C-AF005F264BEF}" presName="arrow" presStyleLbl="bgShp" presStyleIdx="0" presStyleCnt="1" custScaleY="99699" custLinFactNeighborX="-2288" custLinFactNeighborY="11520"/>
      <dgm:spPr>
        <a:solidFill>
          <a:schemeClr val="accent1">
            <a:tint val="40000"/>
            <a:hueOff val="0"/>
            <a:satOff val="0"/>
            <a:lumOff val="0"/>
            <a:alpha val="0"/>
          </a:schemeClr>
        </a:solidFill>
      </dgm:spPr>
      <dgm:t>
        <a:bodyPr/>
        <a:lstStyle/>
        <a:p>
          <a:endParaRPr lang="en-CA"/>
        </a:p>
      </dgm:t>
    </dgm:pt>
    <dgm:pt modelId="{81F6F392-8530-4B67-BE04-3E269AE35699}" type="pres">
      <dgm:prSet presAssocID="{61F8CC91-96C5-4D0F-974C-AF005F264BEF}" presName="linearProcess" presStyleCnt="0"/>
      <dgm:spPr/>
    </dgm:pt>
    <dgm:pt modelId="{64836724-5DA6-49B5-8A3A-8F631E405116}" type="pres">
      <dgm:prSet presAssocID="{CEF08B62-F3EB-42E8-A8DA-8497FC20D2C3}" presName="textNode" presStyleLbl="node1" presStyleIdx="0" presStyleCnt="3" custScaleX="160691" custScaleY="250000" custLinFactNeighborX="-11406" custLinFactNeighborY="12728">
        <dgm:presLayoutVars>
          <dgm:bulletEnabled val="1"/>
        </dgm:presLayoutVars>
      </dgm:prSet>
      <dgm:spPr/>
      <dgm:t>
        <a:bodyPr/>
        <a:lstStyle/>
        <a:p>
          <a:endParaRPr lang="en-CA"/>
        </a:p>
      </dgm:t>
    </dgm:pt>
    <dgm:pt modelId="{5699ED06-3D9D-4B0B-B449-5B04E9A7D56F}" type="pres">
      <dgm:prSet presAssocID="{C5B9389E-2726-4027-9895-5CD7043CDCB4}" presName="sibTrans" presStyleCnt="0"/>
      <dgm:spPr/>
    </dgm:pt>
    <dgm:pt modelId="{F61131C9-EA74-481A-8D23-E029C423372C}" type="pres">
      <dgm:prSet presAssocID="{0440223F-708D-4EED-9BD0-996C7E5EA177}" presName="textNode" presStyleLbl="node1" presStyleIdx="1" presStyleCnt="3" custScaleX="155731" custScaleY="250000" custLinFactNeighborX="1193" custLinFactNeighborY="0">
        <dgm:presLayoutVars>
          <dgm:bulletEnabled val="1"/>
        </dgm:presLayoutVars>
      </dgm:prSet>
      <dgm:spPr/>
      <dgm:t>
        <a:bodyPr/>
        <a:lstStyle/>
        <a:p>
          <a:endParaRPr lang="en-CA"/>
        </a:p>
      </dgm:t>
    </dgm:pt>
    <dgm:pt modelId="{4EC463CC-30B6-454F-86BA-7E138AA761D2}" type="pres">
      <dgm:prSet presAssocID="{3704BAA4-8959-4D77-AF11-1EF496D6D232}" presName="sibTrans" presStyleCnt="0"/>
      <dgm:spPr/>
    </dgm:pt>
    <dgm:pt modelId="{C199A031-ECE3-4B30-B90F-E63C170876FC}" type="pres">
      <dgm:prSet presAssocID="{116A865F-BAF0-404B-808A-C80B3E19D3BD}" presName="textNode" presStyleLbl="node1" presStyleIdx="2" presStyleCnt="3" custScaleX="155731" custScaleY="250000" custLinFactNeighborX="15883">
        <dgm:presLayoutVars>
          <dgm:bulletEnabled val="1"/>
        </dgm:presLayoutVars>
      </dgm:prSet>
      <dgm:spPr/>
      <dgm:t>
        <a:bodyPr/>
        <a:lstStyle/>
        <a:p>
          <a:endParaRPr lang="en-CA"/>
        </a:p>
      </dgm:t>
    </dgm:pt>
  </dgm:ptLst>
  <dgm:cxnLst>
    <dgm:cxn modelId="{C7348BE5-3A1F-41C8-8F68-61A75C77036C}" srcId="{61F8CC91-96C5-4D0F-974C-AF005F264BEF}" destId="{116A865F-BAF0-404B-808A-C80B3E19D3BD}" srcOrd="2" destOrd="0" parTransId="{EA8A93A9-820A-4921-8894-DC6622CD2DB2}" sibTransId="{0426C85E-BB10-4D35-A5F2-EBA99A547D0F}"/>
    <dgm:cxn modelId="{69C147BB-26A1-4B5F-8586-E2FA0904F09E}" type="presOf" srcId="{61F8CC91-96C5-4D0F-974C-AF005F264BEF}" destId="{9F126038-F9A9-463C-9CCF-B3C847DAC9D8}" srcOrd="0" destOrd="0" presId="urn:microsoft.com/office/officeart/2005/8/layout/hProcess9"/>
    <dgm:cxn modelId="{000F089E-F68C-4CC8-B5D9-1757114440DA}" type="presOf" srcId="{0440223F-708D-4EED-9BD0-996C7E5EA177}" destId="{F61131C9-EA74-481A-8D23-E029C423372C}" srcOrd="0" destOrd="0" presId="urn:microsoft.com/office/officeart/2005/8/layout/hProcess9"/>
    <dgm:cxn modelId="{1065EA30-0AD0-44D5-8970-A473AE4FB778}" type="presOf" srcId="{CEF08B62-F3EB-42E8-A8DA-8497FC20D2C3}" destId="{64836724-5DA6-49B5-8A3A-8F631E405116}" srcOrd="0" destOrd="0" presId="urn:microsoft.com/office/officeart/2005/8/layout/hProcess9"/>
    <dgm:cxn modelId="{B14AA65E-D3A0-48A2-8032-025AC1DA4229}" srcId="{61F8CC91-96C5-4D0F-974C-AF005F264BEF}" destId="{CEF08B62-F3EB-42E8-A8DA-8497FC20D2C3}" srcOrd="0" destOrd="0" parTransId="{1DD18C5F-EEBB-46C8-90AE-B42234CBD814}" sibTransId="{C5B9389E-2726-4027-9895-5CD7043CDCB4}"/>
    <dgm:cxn modelId="{08169A13-A83E-400B-9B10-28382C443A3F}" type="presOf" srcId="{116A865F-BAF0-404B-808A-C80B3E19D3BD}" destId="{C199A031-ECE3-4B30-B90F-E63C170876FC}" srcOrd="0" destOrd="0" presId="urn:microsoft.com/office/officeart/2005/8/layout/hProcess9"/>
    <dgm:cxn modelId="{BD819FA5-0237-4948-A17F-B9F71C2B37CC}" srcId="{61F8CC91-96C5-4D0F-974C-AF005F264BEF}" destId="{0440223F-708D-4EED-9BD0-996C7E5EA177}" srcOrd="1" destOrd="0" parTransId="{3D7C2C22-873B-4058-9EB9-A9690D3305DA}" sibTransId="{3704BAA4-8959-4D77-AF11-1EF496D6D232}"/>
    <dgm:cxn modelId="{180BD89F-7364-4FBA-BDB6-FB0B8E5A110B}" type="presParOf" srcId="{9F126038-F9A9-463C-9CCF-B3C847DAC9D8}" destId="{63BF1504-5815-4E86-A1C1-19CA60FA8FA7}" srcOrd="0" destOrd="0" presId="urn:microsoft.com/office/officeart/2005/8/layout/hProcess9"/>
    <dgm:cxn modelId="{3BC0D81B-4917-4B05-9B4B-C7A07ED474AF}" type="presParOf" srcId="{9F126038-F9A9-463C-9CCF-B3C847DAC9D8}" destId="{81F6F392-8530-4B67-BE04-3E269AE35699}" srcOrd="1" destOrd="0" presId="urn:microsoft.com/office/officeart/2005/8/layout/hProcess9"/>
    <dgm:cxn modelId="{6F71E94D-C445-43A0-B255-EEE8B26F6F32}" type="presParOf" srcId="{81F6F392-8530-4B67-BE04-3E269AE35699}" destId="{64836724-5DA6-49B5-8A3A-8F631E405116}" srcOrd="0" destOrd="0" presId="urn:microsoft.com/office/officeart/2005/8/layout/hProcess9"/>
    <dgm:cxn modelId="{85EE0BE8-ACB7-49B1-BE5E-9420A3F9C654}" type="presParOf" srcId="{81F6F392-8530-4B67-BE04-3E269AE35699}" destId="{5699ED06-3D9D-4B0B-B449-5B04E9A7D56F}" srcOrd="1" destOrd="0" presId="urn:microsoft.com/office/officeart/2005/8/layout/hProcess9"/>
    <dgm:cxn modelId="{4F1E26D6-4056-4AA5-B0C7-16D491012ADE}" type="presParOf" srcId="{81F6F392-8530-4B67-BE04-3E269AE35699}" destId="{F61131C9-EA74-481A-8D23-E029C423372C}" srcOrd="2" destOrd="0" presId="urn:microsoft.com/office/officeart/2005/8/layout/hProcess9"/>
    <dgm:cxn modelId="{515F2FDF-6159-4D23-980D-AE4508433B49}" type="presParOf" srcId="{81F6F392-8530-4B67-BE04-3E269AE35699}" destId="{4EC463CC-30B6-454F-86BA-7E138AA761D2}" srcOrd="3" destOrd="0" presId="urn:microsoft.com/office/officeart/2005/8/layout/hProcess9"/>
    <dgm:cxn modelId="{1EEE64B2-DBBC-430F-987A-9C1601D7C7F3}" type="presParOf" srcId="{81F6F392-8530-4B67-BE04-3E269AE35699}" destId="{C199A031-ECE3-4B30-B90F-E63C170876FC}" srcOrd="4" destOrd="0" presId="urn:microsoft.com/office/officeart/2005/8/layout/hProcess9"/>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029ADB-5DE3-4538-8FE7-78CD739E12EE}"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CA"/>
        </a:p>
      </dgm:t>
    </dgm:pt>
    <dgm:pt modelId="{150BB36F-6271-48E2-9404-AFD72DC47822}">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Entrance meeting</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D6957F8A-7823-490F-B6F7-AB0859D2B0A2}" type="parTrans" cxnId="{74F63F7D-DBDD-49AD-8938-75108BC908F8}">
      <dgm:prSet/>
      <dgm:spPr/>
      <dgm:t>
        <a:bodyPr/>
        <a:lstStyle/>
        <a:p>
          <a:endParaRPr lang="en-CA"/>
        </a:p>
      </dgm:t>
    </dgm:pt>
    <dgm:pt modelId="{CC360150-F408-44FB-8B1D-CEF057011040}" type="sibTrans" cxnId="{74F63F7D-DBDD-49AD-8938-75108BC908F8}">
      <dgm:prSet/>
      <dgm:spPr/>
      <dgm:t>
        <a:bodyPr/>
        <a:lstStyle/>
        <a:p>
          <a:endParaRPr lang="en-CA"/>
        </a:p>
      </dgm:t>
    </dgm:pt>
    <dgm:pt modelId="{C835E1A5-E69F-4181-B8E1-59164755505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DA288033-28D8-46C3-94E9-D0C7D7F9EABB}" type="parTrans" cxnId="{D06DE6E0-EEB1-400C-9A12-5D48BF18C3AE}">
      <dgm:prSet/>
      <dgm:spPr/>
      <dgm:t>
        <a:bodyPr/>
        <a:lstStyle/>
        <a:p>
          <a:endParaRPr lang="en-CA"/>
        </a:p>
      </dgm:t>
    </dgm:pt>
    <dgm:pt modelId="{11F4E361-16C1-462B-A499-417A26D72023}" type="sibTrans" cxnId="{D06DE6E0-EEB1-400C-9A12-5D48BF18C3AE}">
      <dgm:prSet/>
      <dgm:spPr/>
      <dgm:t>
        <a:bodyPr/>
        <a:lstStyle/>
        <a:p>
          <a:endParaRPr lang="en-CA"/>
        </a:p>
      </dgm:t>
    </dgm:pt>
    <dgm:pt modelId="{B923B684-A958-4A2B-B437-EA9FB2F376D5}">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Exit meeting and sign off</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8B489EFB-8643-4C90-9C3D-B3D22DC7FD31}" type="parTrans" cxnId="{5D745245-AA74-487D-9F40-7499CAB7711C}">
      <dgm:prSet/>
      <dgm:spPr/>
      <dgm:t>
        <a:bodyPr/>
        <a:lstStyle/>
        <a:p>
          <a:endParaRPr lang="en-CA"/>
        </a:p>
      </dgm:t>
    </dgm:pt>
    <dgm:pt modelId="{8516E1FD-7765-47E0-98B2-B36694DA42BF}" type="sibTrans" cxnId="{5D745245-AA74-487D-9F40-7499CAB7711C}">
      <dgm:prSet/>
      <dgm:spPr/>
      <dgm:t>
        <a:bodyPr/>
        <a:lstStyle/>
        <a:p>
          <a:endParaRPr lang="en-CA"/>
        </a:p>
      </dgm:t>
    </dgm:pt>
    <dgm:pt modelId="{4E222433-D0B5-42E0-ADA1-DDB9688E175F}">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Compliance results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390E0899-8784-4AA0-8525-2E533D6C939E}" type="parTrans" cxnId="{D8895E85-81E5-431B-AFB8-58D5CA733862}">
      <dgm:prSet/>
      <dgm:spPr/>
      <dgm:t>
        <a:bodyPr/>
        <a:lstStyle/>
        <a:p>
          <a:endParaRPr lang="en-CA"/>
        </a:p>
      </dgm:t>
    </dgm:pt>
    <dgm:pt modelId="{C62EC712-41E2-4535-839F-0BAC017603F9}" type="sibTrans" cxnId="{D8895E85-81E5-431B-AFB8-58D5CA733862}">
      <dgm:prSet/>
      <dgm:spPr/>
      <dgm:t>
        <a:bodyPr/>
        <a:lstStyle/>
        <a:p>
          <a:endParaRPr lang="en-CA"/>
        </a:p>
      </dgm:t>
    </dgm:pt>
    <dgm:pt modelId="{F48E698C-430B-40DC-A60F-897F7B446ED5}">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Submitting CAT to Ministry</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16056FDD-C83E-45CA-8FFE-CD7940A90127}" type="parTrans" cxnId="{090BACE0-BC9E-4950-B788-73128F19E80B}">
      <dgm:prSet/>
      <dgm:spPr/>
      <dgm:t>
        <a:bodyPr/>
        <a:lstStyle/>
        <a:p>
          <a:endParaRPr lang="en-CA"/>
        </a:p>
      </dgm:t>
    </dgm:pt>
    <dgm:pt modelId="{6BF83FF5-A025-45A5-B865-73316642435C}" type="sibTrans" cxnId="{090BACE0-BC9E-4950-B788-73128F19E80B}">
      <dgm:prSet/>
      <dgm:spPr/>
      <dgm:t>
        <a:bodyPr/>
        <a:lstStyle/>
        <a:p>
          <a:endParaRPr lang="en-CA"/>
        </a:p>
      </dgm:t>
    </dgm:pt>
    <dgm:pt modelId="{5B521A28-3B10-4856-AA87-5CD756EDDDF5}">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Within 10 Days post inspection</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BEEFD962-CB57-489D-B16D-146632F35360}" type="parTrans" cxnId="{D3B5C391-EB18-44B0-9CE1-E53B2F1D7D89}">
      <dgm:prSet/>
      <dgm:spPr/>
      <dgm:t>
        <a:bodyPr/>
        <a:lstStyle/>
        <a:p>
          <a:endParaRPr lang="en-CA"/>
        </a:p>
      </dgm:t>
    </dgm:pt>
    <dgm:pt modelId="{5D571313-5818-43FF-8D8D-3341E259CFFF}" type="sibTrans" cxnId="{D3B5C391-EB18-44B0-9CE1-E53B2F1D7D89}">
      <dgm:prSet/>
      <dgm:spPr/>
      <dgm:t>
        <a:bodyPr/>
        <a:lstStyle/>
        <a:p>
          <a:endParaRPr lang="en-CA"/>
        </a:p>
      </dgm:t>
    </dgm:pt>
    <dgm:pt modelId="{4903D1EE-1000-45D0-BD6B-2528D475B714}" type="pres">
      <dgm:prSet presAssocID="{10029ADB-5DE3-4538-8FE7-78CD739E12EE}" presName="rootnode" presStyleCnt="0">
        <dgm:presLayoutVars>
          <dgm:chMax/>
          <dgm:chPref/>
          <dgm:dir/>
          <dgm:animLvl val="lvl"/>
        </dgm:presLayoutVars>
      </dgm:prSet>
      <dgm:spPr/>
      <dgm:t>
        <a:bodyPr/>
        <a:lstStyle/>
        <a:p>
          <a:endParaRPr lang="en-CA"/>
        </a:p>
      </dgm:t>
    </dgm:pt>
    <dgm:pt modelId="{68DBDFBD-C32E-4A26-BB3C-6A7A4F1BF1A4}" type="pres">
      <dgm:prSet presAssocID="{150BB36F-6271-48E2-9404-AFD72DC47822}" presName="composite" presStyleCnt="0"/>
      <dgm:spPr/>
    </dgm:pt>
    <dgm:pt modelId="{FEC6A945-DF72-4E3F-84C2-05903E672D40}" type="pres">
      <dgm:prSet presAssocID="{150BB36F-6271-48E2-9404-AFD72DC47822}" presName="bentUpArrow1" presStyleLbl="alignImgPlace1" presStyleIdx="0" presStyleCnt="5" custScaleX="82525" custScaleY="73691" custLinFactNeighborX="-31535" custLinFactNeighborY="-50547">
        <dgm:style>
          <a:lnRef idx="2">
            <a:schemeClr val="accent6"/>
          </a:lnRef>
          <a:fillRef idx="1">
            <a:schemeClr val="lt1"/>
          </a:fillRef>
          <a:effectRef idx="0">
            <a:schemeClr val="accent6"/>
          </a:effectRef>
          <a:fontRef idx="minor">
            <a:schemeClr val="dk1"/>
          </a:fontRef>
        </dgm:style>
      </dgm:prSet>
      <dgm:spPr>
        <a:solidFill>
          <a:schemeClr val="accent6"/>
        </a:solidFill>
        <a:ln>
          <a:solidFill>
            <a:schemeClr val="accent6"/>
          </a:solidFill>
        </a:ln>
      </dgm:spPr>
      <dgm:t>
        <a:bodyPr/>
        <a:lstStyle/>
        <a:p>
          <a:endParaRPr lang="en-CA"/>
        </a:p>
      </dgm:t>
    </dgm:pt>
    <dgm:pt modelId="{0493469D-0D4A-433F-9A2B-7E4824FCC3C1}" type="pres">
      <dgm:prSet presAssocID="{150BB36F-6271-48E2-9404-AFD72DC47822}" presName="ParentText" presStyleLbl="node1" presStyleIdx="0" presStyleCnt="6" custScaleX="102380" custScaleY="82354" custLinFactNeighborX="-2602" custLinFactNeighborY="-33381">
        <dgm:presLayoutVars>
          <dgm:chMax val="1"/>
          <dgm:chPref val="1"/>
          <dgm:bulletEnabled val="1"/>
        </dgm:presLayoutVars>
      </dgm:prSet>
      <dgm:spPr/>
      <dgm:t>
        <a:bodyPr/>
        <a:lstStyle/>
        <a:p>
          <a:endParaRPr lang="en-CA"/>
        </a:p>
      </dgm:t>
    </dgm:pt>
    <dgm:pt modelId="{E5B9797B-238C-4E4B-B3CB-EAAA1178ADEA}" type="pres">
      <dgm:prSet presAssocID="{150BB36F-6271-48E2-9404-AFD72DC47822}" presName="ChildText" presStyleLbl="revTx" presStyleIdx="0" presStyleCnt="5" custScaleX="384878" custLinFactX="55480" custLinFactNeighborX="100000" custLinFactNeighborY="5593">
        <dgm:presLayoutVars>
          <dgm:chMax val="0"/>
          <dgm:chPref val="0"/>
          <dgm:bulletEnabled val="1"/>
        </dgm:presLayoutVars>
      </dgm:prSet>
      <dgm:spPr/>
      <dgm:t>
        <a:bodyPr/>
        <a:lstStyle/>
        <a:p>
          <a:endParaRPr lang="en-CA"/>
        </a:p>
      </dgm:t>
    </dgm:pt>
    <dgm:pt modelId="{6DE94C82-31E0-4F42-B1A4-CB65E6554866}" type="pres">
      <dgm:prSet presAssocID="{CC360150-F408-44FB-8B1D-CEF057011040}" presName="sibTrans" presStyleCnt="0"/>
      <dgm:spPr/>
    </dgm:pt>
    <dgm:pt modelId="{3BBA25BE-A12D-43C5-A70D-59AF3C3BE870}" type="pres">
      <dgm:prSet presAssocID="{C835E1A5-E69F-4181-B8E1-591647555055}" presName="composite" presStyleCnt="0"/>
      <dgm:spPr/>
    </dgm:pt>
    <dgm:pt modelId="{2483DD68-AAC0-45F6-BD5C-96D3DFEF957A}" type="pres">
      <dgm:prSet presAssocID="{C835E1A5-E69F-4181-B8E1-591647555055}" presName="bentUpArrow1" presStyleLbl="alignImgPlace1" presStyleIdx="1" presStyleCnt="5" custScaleX="82525" custScaleY="82525" custLinFactX="-35920" custLinFactNeighborX="-100000" custLinFactNeighborY="-51770">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BB68788E-F72A-43D7-BF73-E7E11DEFF417}" type="pres">
      <dgm:prSet presAssocID="{C835E1A5-E69F-4181-B8E1-591647555055}" presName="ParentText" presStyleLbl="node1" presStyleIdx="1" presStyleCnt="6" custScaleX="102380" custScaleY="82354" custLinFactNeighborX="-76552" custLinFactNeighborY="-31702">
        <dgm:presLayoutVars>
          <dgm:chMax val="1"/>
          <dgm:chPref val="1"/>
          <dgm:bulletEnabled val="1"/>
        </dgm:presLayoutVars>
      </dgm:prSet>
      <dgm:spPr/>
      <dgm:t>
        <a:bodyPr/>
        <a:lstStyle/>
        <a:p>
          <a:endParaRPr lang="en-CA"/>
        </a:p>
      </dgm:t>
    </dgm:pt>
    <dgm:pt modelId="{AD1F22EA-1D65-4973-92DA-DDC723D83847}" type="pres">
      <dgm:prSet presAssocID="{C835E1A5-E69F-4181-B8E1-591647555055}" presName="ChildText" presStyleLbl="revTx" presStyleIdx="1" presStyleCnt="5" custScaleX="384881" custLinFactNeighborX="63870" custLinFactNeighborY="3445">
        <dgm:presLayoutVars>
          <dgm:chMax val="0"/>
          <dgm:chPref val="0"/>
          <dgm:bulletEnabled val="1"/>
        </dgm:presLayoutVars>
      </dgm:prSet>
      <dgm:spPr/>
      <dgm:t>
        <a:bodyPr/>
        <a:lstStyle/>
        <a:p>
          <a:endParaRPr lang="en-CA"/>
        </a:p>
      </dgm:t>
    </dgm:pt>
    <dgm:pt modelId="{3AD1364D-ACAE-43B1-84D0-95177AFA7DA6}" type="pres">
      <dgm:prSet presAssocID="{11F4E361-16C1-462B-A499-417A26D72023}" presName="sibTrans" presStyleCnt="0"/>
      <dgm:spPr/>
    </dgm:pt>
    <dgm:pt modelId="{51E749ED-B0B2-4385-92C2-35784B663513}" type="pres">
      <dgm:prSet presAssocID="{B923B684-A958-4A2B-B437-EA9FB2F376D5}" presName="composite" presStyleCnt="0"/>
      <dgm:spPr/>
    </dgm:pt>
    <dgm:pt modelId="{6CD4AC3D-0169-448A-8C61-40E2DFC0EE71}" type="pres">
      <dgm:prSet presAssocID="{B923B684-A958-4A2B-B437-EA9FB2F376D5}" presName="bentUpArrow1" presStyleLbl="alignImgPlace1" presStyleIdx="2" presStyleCnt="5" custScaleX="82525" custScaleY="82525" custLinFactX="-100000" custLinFactNeighborX="-131337" custLinFactNeighborY="-4979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0CE17533-2C83-45BF-9FEB-7048F7EC29BA}" type="pres">
      <dgm:prSet presAssocID="{B923B684-A958-4A2B-B437-EA9FB2F376D5}" presName="ParentText" presStyleLbl="node1" presStyleIdx="2" presStyleCnt="6" custScaleX="102380" custScaleY="82354" custLinFactX="-43071" custLinFactNeighborX="-100000" custLinFactNeighborY="-30560">
        <dgm:presLayoutVars>
          <dgm:chMax val="1"/>
          <dgm:chPref val="1"/>
          <dgm:bulletEnabled val="1"/>
        </dgm:presLayoutVars>
      </dgm:prSet>
      <dgm:spPr/>
      <dgm:t>
        <a:bodyPr/>
        <a:lstStyle/>
        <a:p>
          <a:endParaRPr lang="en-CA"/>
        </a:p>
      </dgm:t>
    </dgm:pt>
    <dgm:pt modelId="{0AE31867-14CC-436C-A763-3EEA69CA673F}" type="pres">
      <dgm:prSet presAssocID="{B923B684-A958-4A2B-B437-EA9FB2F376D5}" presName="ChildText" presStyleLbl="revTx" presStyleIdx="2" presStyleCnt="5">
        <dgm:presLayoutVars>
          <dgm:chMax val="0"/>
          <dgm:chPref val="0"/>
          <dgm:bulletEnabled val="1"/>
        </dgm:presLayoutVars>
      </dgm:prSet>
      <dgm:spPr/>
    </dgm:pt>
    <dgm:pt modelId="{61D87D8B-D7D4-49A0-ACD0-96976533A604}" type="pres">
      <dgm:prSet presAssocID="{8516E1FD-7765-47E0-98B2-B36694DA42BF}" presName="sibTrans" presStyleCnt="0"/>
      <dgm:spPr/>
    </dgm:pt>
    <dgm:pt modelId="{F0E91909-94D1-4C57-9843-3E58E64EBB6A}" type="pres">
      <dgm:prSet presAssocID="{4E222433-D0B5-42E0-ADA1-DDB9688E175F}" presName="composite" presStyleCnt="0"/>
      <dgm:spPr/>
    </dgm:pt>
    <dgm:pt modelId="{CD5B0FD5-3464-4967-A727-8F4074422DD7}" type="pres">
      <dgm:prSet presAssocID="{4E222433-D0B5-42E0-ADA1-DDB9688E175F}" presName="bentUpArrow1" presStyleLbl="alignImgPlace1" presStyleIdx="3" presStyleCnt="5" custScaleX="82525" custScaleY="82525" custLinFactX="-139283" custLinFactNeighborX="-200000" custLinFactNeighborY="-43190">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9C35DF18-AC4D-4021-A9A0-5D89AE9BBAA6}" type="pres">
      <dgm:prSet presAssocID="{4E222433-D0B5-42E0-ADA1-DDB9688E175F}" presName="ParentText" presStyleLbl="node1" presStyleIdx="3" presStyleCnt="6" custScaleX="102380" custScaleY="82354" custLinFactX="-100000" custLinFactNeighborX="-115331" custLinFactNeighborY="-32092">
        <dgm:presLayoutVars>
          <dgm:chMax val="1"/>
          <dgm:chPref val="1"/>
          <dgm:bulletEnabled val="1"/>
        </dgm:presLayoutVars>
      </dgm:prSet>
      <dgm:spPr/>
      <dgm:t>
        <a:bodyPr/>
        <a:lstStyle/>
        <a:p>
          <a:endParaRPr lang="en-CA"/>
        </a:p>
      </dgm:t>
    </dgm:pt>
    <dgm:pt modelId="{34C3E0E5-A717-4B66-A274-A3FA514E6353}" type="pres">
      <dgm:prSet presAssocID="{4E222433-D0B5-42E0-ADA1-DDB9688E175F}" presName="ChildText" presStyleLbl="revTx" presStyleIdx="3" presStyleCnt="5" custLinFactNeighborX="52680" custLinFactNeighborY="-851">
        <dgm:presLayoutVars>
          <dgm:chMax val="0"/>
          <dgm:chPref val="0"/>
          <dgm:bulletEnabled val="1"/>
        </dgm:presLayoutVars>
      </dgm:prSet>
      <dgm:spPr/>
    </dgm:pt>
    <dgm:pt modelId="{90560481-725A-43B5-B19E-4E4AF44CB8CC}" type="pres">
      <dgm:prSet presAssocID="{C62EC712-41E2-4535-839F-0BAC017603F9}" presName="sibTrans" presStyleCnt="0"/>
      <dgm:spPr/>
    </dgm:pt>
    <dgm:pt modelId="{CEF5BE79-3E98-4C83-A4CF-6357D8FDDFF7}" type="pres">
      <dgm:prSet presAssocID="{F48E698C-430B-40DC-A60F-897F7B446ED5}" presName="composite" presStyleCnt="0"/>
      <dgm:spPr/>
    </dgm:pt>
    <dgm:pt modelId="{0B350253-01C1-4E6D-A708-3B27FB3D7830}" type="pres">
      <dgm:prSet presAssocID="{F48E698C-430B-40DC-A60F-897F7B446ED5}" presName="bentUpArrow1" presStyleLbl="alignImgPlace1" presStyleIdx="4" presStyleCnt="5" custScaleX="82525" custScaleY="82525" custLinFactX="-200000" custLinFactNeighborX="-245511" custLinFactNeighborY="-52460">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8241C42F-867C-477E-AF5C-3339776CC77A}" type="pres">
      <dgm:prSet presAssocID="{F48E698C-430B-40DC-A60F-897F7B446ED5}" presName="ParentText" presStyleLbl="node1" presStyleIdx="4" presStyleCnt="6" custScaleX="102380" custScaleY="82354" custLinFactX="-100000" custLinFactNeighborX="-187266" custLinFactNeighborY="-34205">
        <dgm:presLayoutVars>
          <dgm:chMax val="1"/>
          <dgm:chPref val="1"/>
          <dgm:bulletEnabled val="1"/>
        </dgm:presLayoutVars>
      </dgm:prSet>
      <dgm:spPr/>
      <dgm:t>
        <a:bodyPr/>
        <a:lstStyle/>
        <a:p>
          <a:endParaRPr lang="en-CA"/>
        </a:p>
      </dgm:t>
    </dgm:pt>
    <dgm:pt modelId="{C946E5D4-67D9-4560-9A61-6D65DA96B68E}" type="pres">
      <dgm:prSet presAssocID="{F48E698C-430B-40DC-A60F-897F7B446ED5}" presName="ChildText" presStyleLbl="revTx" presStyleIdx="4" presStyleCnt="5">
        <dgm:presLayoutVars>
          <dgm:chMax val="0"/>
          <dgm:chPref val="0"/>
          <dgm:bulletEnabled val="1"/>
        </dgm:presLayoutVars>
      </dgm:prSet>
      <dgm:spPr/>
    </dgm:pt>
    <dgm:pt modelId="{EA97C563-2590-4E3E-B5C5-B50FB903DB91}" type="pres">
      <dgm:prSet presAssocID="{6BF83FF5-A025-45A5-B865-73316642435C}" presName="sibTrans" presStyleCnt="0"/>
      <dgm:spPr/>
    </dgm:pt>
    <dgm:pt modelId="{3CE46833-9753-4BA0-9156-5BEEC7A241DE}" type="pres">
      <dgm:prSet presAssocID="{5B521A28-3B10-4856-AA87-5CD756EDDDF5}" presName="composite" presStyleCnt="0"/>
      <dgm:spPr/>
    </dgm:pt>
    <dgm:pt modelId="{FF49D94D-3806-406A-912B-B1B0DA67D6D0}" type="pres">
      <dgm:prSet presAssocID="{5B521A28-3B10-4856-AA87-5CD756EDDDF5}" presName="ParentText" presStyleLbl="node1" presStyleIdx="5" presStyleCnt="6" custScaleX="102380" custScaleY="82354" custLinFactX="-156516" custLinFactNeighborX="-200000" custLinFactNeighborY="-42072">
        <dgm:presLayoutVars>
          <dgm:chMax val="1"/>
          <dgm:chPref val="1"/>
          <dgm:bulletEnabled val="1"/>
        </dgm:presLayoutVars>
      </dgm:prSet>
      <dgm:spPr/>
      <dgm:t>
        <a:bodyPr/>
        <a:lstStyle/>
        <a:p>
          <a:endParaRPr lang="en-CA"/>
        </a:p>
      </dgm:t>
    </dgm:pt>
  </dgm:ptLst>
  <dgm:cxnLst>
    <dgm:cxn modelId="{D8895E85-81E5-431B-AFB8-58D5CA733862}" srcId="{10029ADB-5DE3-4538-8FE7-78CD739E12EE}" destId="{4E222433-D0B5-42E0-ADA1-DDB9688E175F}" srcOrd="3" destOrd="0" parTransId="{390E0899-8784-4AA0-8525-2E533D6C939E}" sibTransId="{C62EC712-41E2-4535-839F-0BAC017603F9}"/>
    <dgm:cxn modelId="{74F63F7D-DBDD-49AD-8938-75108BC908F8}" srcId="{10029ADB-5DE3-4538-8FE7-78CD739E12EE}" destId="{150BB36F-6271-48E2-9404-AFD72DC47822}" srcOrd="0" destOrd="0" parTransId="{D6957F8A-7823-490F-B6F7-AB0859D2B0A2}" sibTransId="{CC360150-F408-44FB-8B1D-CEF057011040}"/>
    <dgm:cxn modelId="{090BACE0-BC9E-4950-B788-73128F19E80B}" srcId="{10029ADB-5DE3-4538-8FE7-78CD739E12EE}" destId="{F48E698C-430B-40DC-A60F-897F7B446ED5}" srcOrd="4" destOrd="0" parTransId="{16056FDD-C83E-45CA-8FFE-CD7940A90127}" sibTransId="{6BF83FF5-A025-45A5-B865-73316642435C}"/>
    <dgm:cxn modelId="{D3B5C391-EB18-44B0-9CE1-E53B2F1D7D89}" srcId="{10029ADB-5DE3-4538-8FE7-78CD739E12EE}" destId="{5B521A28-3B10-4856-AA87-5CD756EDDDF5}" srcOrd="5" destOrd="0" parTransId="{BEEFD962-CB57-489D-B16D-146632F35360}" sibTransId="{5D571313-5818-43FF-8D8D-3341E259CFFF}"/>
    <dgm:cxn modelId="{2F694533-DD6A-4C8F-94B7-9F469C2F6C06}" type="presOf" srcId="{150BB36F-6271-48E2-9404-AFD72DC47822}" destId="{0493469D-0D4A-433F-9A2B-7E4824FCC3C1}" srcOrd="0" destOrd="0" presId="urn:microsoft.com/office/officeart/2005/8/layout/StepDownProcess"/>
    <dgm:cxn modelId="{2C6D00C6-7274-4731-BD6C-16EDD0A70AFE}" type="presOf" srcId="{B923B684-A958-4A2B-B437-EA9FB2F376D5}" destId="{0CE17533-2C83-45BF-9FEB-7048F7EC29BA}" srcOrd="0" destOrd="0" presId="urn:microsoft.com/office/officeart/2005/8/layout/StepDownProcess"/>
    <dgm:cxn modelId="{5D745245-AA74-487D-9F40-7499CAB7711C}" srcId="{10029ADB-5DE3-4538-8FE7-78CD739E12EE}" destId="{B923B684-A958-4A2B-B437-EA9FB2F376D5}" srcOrd="2" destOrd="0" parTransId="{8B489EFB-8643-4C90-9C3D-B3D22DC7FD31}" sibTransId="{8516E1FD-7765-47E0-98B2-B36694DA42BF}"/>
    <dgm:cxn modelId="{61C27945-1B98-4B2A-9490-E338A923AFCC}" type="presOf" srcId="{10029ADB-5DE3-4538-8FE7-78CD739E12EE}" destId="{4903D1EE-1000-45D0-BD6B-2528D475B714}" srcOrd="0" destOrd="0" presId="urn:microsoft.com/office/officeart/2005/8/layout/StepDownProcess"/>
    <dgm:cxn modelId="{9D66F9EF-96AB-4D47-A7D4-B66FE9BE148B}" type="presOf" srcId="{C835E1A5-E69F-4181-B8E1-591647555055}" destId="{BB68788E-F72A-43D7-BF73-E7E11DEFF417}" srcOrd="0" destOrd="0" presId="urn:microsoft.com/office/officeart/2005/8/layout/StepDownProcess"/>
    <dgm:cxn modelId="{263A3A53-A676-411E-8278-4356FFA16493}" type="presOf" srcId="{4E222433-D0B5-42E0-ADA1-DDB9688E175F}" destId="{9C35DF18-AC4D-4021-A9A0-5D89AE9BBAA6}" srcOrd="0" destOrd="0" presId="urn:microsoft.com/office/officeart/2005/8/layout/StepDownProcess"/>
    <dgm:cxn modelId="{95755389-7740-4FEC-B59E-64465399673D}" type="presOf" srcId="{F48E698C-430B-40DC-A60F-897F7B446ED5}" destId="{8241C42F-867C-477E-AF5C-3339776CC77A}" srcOrd="0" destOrd="0" presId="urn:microsoft.com/office/officeart/2005/8/layout/StepDownProcess"/>
    <dgm:cxn modelId="{2C79E556-E33C-4CCF-B5D0-1B0E4674578D}" type="presOf" srcId="{5B521A28-3B10-4856-AA87-5CD756EDDDF5}" destId="{FF49D94D-3806-406A-912B-B1B0DA67D6D0}" srcOrd="0" destOrd="0" presId="urn:microsoft.com/office/officeart/2005/8/layout/StepDownProcess"/>
    <dgm:cxn modelId="{D06DE6E0-EEB1-400C-9A12-5D48BF18C3AE}" srcId="{10029ADB-5DE3-4538-8FE7-78CD739E12EE}" destId="{C835E1A5-E69F-4181-B8E1-591647555055}" srcOrd="1" destOrd="0" parTransId="{DA288033-28D8-46C3-94E9-D0C7D7F9EABB}" sibTransId="{11F4E361-16C1-462B-A499-417A26D72023}"/>
    <dgm:cxn modelId="{4F92A529-66FC-4CE0-B2D6-E1B0C1BCC526}" type="presParOf" srcId="{4903D1EE-1000-45D0-BD6B-2528D475B714}" destId="{68DBDFBD-C32E-4A26-BB3C-6A7A4F1BF1A4}" srcOrd="0" destOrd="0" presId="urn:microsoft.com/office/officeart/2005/8/layout/StepDownProcess"/>
    <dgm:cxn modelId="{7A0357BE-541A-4D76-A0CD-732AC5E09B26}" type="presParOf" srcId="{68DBDFBD-C32E-4A26-BB3C-6A7A4F1BF1A4}" destId="{FEC6A945-DF72-4E3F-84C2-05903E672D40}" srcOrd="0" destOrd="0" presId="urn:microsoft.com/office/officeart/2005/8/layout/StepDownProcess"/>
    <dgm:cxn modelId="{8BF821DC-390F-455C-A08E-D9BE2A06507C}" type="presParOf" srcId="{68DBDFBD-C32E-4A26-BB3C-6A7A4F1BF1A4}" destId="{0493469D-0D4A-433F-9A2B-7E4824FCC3C1}" srcOrd="1" destOrd="0" presId="urn:microsoft.com/office/officeart/2005/8/layout/StepDownProcess"/>
    <dgm:cxn modelId="{1665DD23-99C2-43F1-B235-7EA5763F8CBF}" type="presParOf" srcId="{68DBDFBD-C32E-4A26-BB3C-6A7A4F1BF1A4}" destId="{E5B9797B-238C-4E4B-B3CB-EAAA1178ADEA}" srcOrd="2" destOrd="0" presId="urn:microsoft.com/office/officeart/2005/8/layout/StepDownProcess"/>
    <dgm:cxn modelId="{18AF23BF-33F7-4B60-86FA-15A2E6AB815F}" type="presParOf" srcId="{4903D1EE-1000-45D0-BD6B-2528D475B714}" destId="{6DE94C82-31E0-4F42-B1A4-CB65E6554866}" srcOrd="1" destOrd="0" presId="urn:microsoft.com/office/officeart/2005/8/layout/StepDownProcess"/>
    <dgm:cxn modelId="{0A2F0BC4-9F5F-4FC8-9F4F-FEF12A547857}" type="presParOf" srcId="{4903D1EE-1000-45D0-BD6B-2528D475B714}" destId="{3BBA25BE-A12D-43C5-A70D-59AF3C3BE870}" srcOrd="2" destOrd="0" presId="urn:microsoft.com/office/officeart/2005/8/layout/StepDownProcess"/>
    <dgm:cxn modelId="{E77E48E9-DEE2-44C8-B48F-C4A67456F6D6}" type="presParOf" srcId="{3BBA25BE-A12D-43C5-A70D-59AF3C3BE870}" destId="{2483DD68-AAC0-45F6-BD5C-96D3DFEF957A}" srcOrd="0" destOrd="0" presId="urn:microsoft.com/office/officeart/2005/8/layout/StepDownProcess"/>
    <dgm:cxn modelId="{5E74EE6F-1379-406E-BD7D-3ADFE4106352}" type="presParOf" srcId="{3BBA25BE-A12D-43C5-A70D-59AF3C3BE870}" destId="{BB68788E-F72A-43D7-BF73-E7E11DEFF417}" srcOrd="1" destOrd="0" presId="urn:microsoft.com/office/officeart/2005/8/layout/StepDownProcess"/>
    <dgm:cxn modelId="{972111D0-4BFF-4D83-959F-84EC9B004A36}" type="presParOf" srcId="{3BBA25BE-A12D-43C5-A70D-59AF3C3BE870}" destId="{AD1F22EA-1D65-4973-92DA-DDC723D83847}" srcOrd="2" destOrd="0" presId="urn:microsoft.com/office/officeart/2005/8/layout/StepDownProcess"/>
    <dgm:cxn modelId="{E10EB7C1-3032-4193-8825-B7C7D98D141D}" type="presParOf" srcId="{4903D1EE-1000-45D0-BD6B-2528D475B714}" destId="{3AD1364D-ACAE-43B1-84D0-95177AFA7DA6}" srcOrd="3" destOrd="0" presId="urn:microsoft.com/office/officeart/2005/8/layout/StepDownProcess"/>
    <dgm:cxn modelId="{6DBCF226-6574-4327-AB46-943173017C77}" type="presParOf" srcId="{4903D1EE-1000-45D0-BD6B-2528D475B714}" destId="{51E749ED-B0B2-4385-92C2-35784B663513}" srcOrd="4" destOrd="0" presId="urn:microsoft.com/office/officeart/2005/8/layout/StepDownProcess"/>
    <dgm:cxn modelId="{F3029C8E-0F44-4A5D-AE1D-FFDE016CA5EA}" type="presParOf" srcId="{51E749ED-B0B2-4385-92C2-35784B663513}" destId="{6CD4AC3D-0169-448A-8C61-40E2DFC0EE71}" srcOrd="0" destOrd="0" presId="urn:microsoft.com/office/officeart/2005/8/layout/StepDownProcess"/>
    <dgm:cxn modelId="{DD9DDE97-9917-4BC0-9A0F-D8C88FAD78FD}" type="presParOf" srcId="{51E749ED-B0B2-4385-92C2-35784B663513}" destId="{0CE17533-2C83-45BF-9FEB-7048F7EC29BA}" srcOrd="1" destOrd="0" presId="urn:microsoft.com/office/officeart/2005/8/layout/StepDownProcess"/>
    <dgm:cxn modelId="{3FF55096-F82D-4474-885B-5EC687EA36A2}" type="presParOf" srcId="{51E749ED-B0B2-4385-92C2-35784B663513}" destId="{0AE31867-14CC-436C-A763-3EEA69CA673F}" srcOrd="2" destOrd="0" presId="urn:microsoft.com/office/officeart/2005/8/layout/StepDownProcess"/>
    <dgm:cxn modelId="{35F59A6D-10DE-4E50-B389-40D0B2E18FA8}" type="presParOf" srcId="{4903D1EE-1000-45D0-BD6B-2528D475B714}" destId="{61D87D8B-D7D4-49A0-ACD0-96976533A604}" srcOrd="5" destOrd="0" presId="urn:microsoft.com/office/officeart/2005/8/layout/StepDownProcess"/>
    <dgm:cxn modelId="{D6E8F607-D050-43EA-9D00-3A0D7D187FB0}" type="presParOf" srcId="{4903D1EE-1000-45D0-BD6B-2528D475B714}" destId="{F0E91909-94D1-4C57-9843-3E58E64EBB6A}" srcOrd="6" destOrd="0" presId="urn:microsoft.com/office/officeart/2005/8/layout/StepDownProcess"/>
    <dgm:cxn modelId="{93979C66-11FD-46A2-B95E-BFBAE728EA89}" type="presParOf" srcId="{F0E91909-94D1-4C57-9843-3E58E64EBB6A}" destId="{CD5B0FD5-3464-4967-A727-8F4074422DD7}" srcOrd="0" destOrd="0" presId="urn:microsoft.com/office/officeart/2005/8/layout/StepDownProcess"/>
    <dgm:cxn modelId="{12DB5828-3BC1-4885-880E-2634401D2C5E}" type="presParOf" srcId="{F0E91909-94D1-4C57-9843-3E58E64EBB6A}" destId="{9C35DF18-AC4D-4021-A9A0-5D89AE9BBAA6}" srcOrd="1" destOrd="0" presId="urn:microsoft.com/office/officeart/2005/8/layout/StepDownProcess"/>
    <dgm:cxn modelId="{04F3BA85-7C2C-4151-80F0-BADA7F529B9F}" type="presParOf" srcId="{F0E91909-94D1-4C57-9843-3E58E64EBB6A}" destId="{34C3E0E5-A717-4B66-A274-A3FA514E6353}" srcOrd="2" destOrd="0" presId="urn:microsoft.com/office/officeart/2005/8/layout/StepDownProcess"/>
    <dgm:cxn modelId="{78881E15-9B9C-4232-8585-001E8B1E1CC2}" type="presParOf" srcId="{4903D1EE-1000-45D0-BD6B-2528D475B714}" destId="{90560481-725A-43B5-B19E-4E4AF44CB8CC}" srcOrd="7" destOrd="0" presId="urn:microsoft.com/office/officeart/2005/8/layout/StepDownProcess"/>
    <dgm:cxn modelId="{B4B018B9-0B74-4E28-9856-1B23B1E4DF6E}" type="presParOf" srcId="{4903D1EE-1000-45D0-BD6B-2528D475B714}" destId="{CEF5BE79-3E98-4C83-A4CF-6357D8FDDFF7}" srcOrd="8" destOrd="0" presId="urn:microsoft.com/office/officeart/2005/8/layout/StepDownProcess"/>
    <dgm:cxn modelId="{29255FAE-F21F-4654-804F-005B19AAD674}" type="presParOf" srcId="{CEF5BE79-3E98-4C83-A4CF-6357D8FDDFF7}" destId="{0B350253-01C1-4E6D-A708-3B27FB3D7830}" srcOrd="0" destOrd="0" presId="urn:microsoft.com/office/officeart/2005/8/layout/StepDownProcess"/>
    <dgm:cxn modelId="{5D4B5F6E-310D-4675-A041-AF6097B9AC93}" type="presParOf" srcId="{CEF5BE79-3E98-4C83-A4CF-6357D8FDDFF7}" destId="{8241C42F-867C-477E-AF5C-3339776CC77A}" srcOrd="1" destOrd="0" presId="urn:microsoft.com/office/officeart/2005/8/layout/StepDownProcess"/>
    <dgm:cxn modelId="{0C1C502A-5F4B-4F76-B8D8-51137490AA47}" type="presParOf" srcId="{CEF5BE79-3E98-4C83-A4CF-6357D8FDDFF7}" destId="{C946E5D4-67D9-4560-9A61-6D65DA96B68E}" srcOrd="2" destOrd="0" presId="urn:microsoft.com/office/officeart/2005/8/layout/StepDownProcess"/>
    <dgm:cxn modelId="{79799C7F-BCD7-4FFE-8BF5-732F33FE82FE}" type="presParOf" srcId="{4903D1EE-1000-45D0-BD6B-2528D475B714}" destId="{EA97C563-2590-4E3E-B5C5-B50FB903DB91}" srcOrd="9" destOrd="0" presId="urn:microsoft.com/office/officeart/2005/8/layout/StepDownProcess"/>
    <dgm:cxn modelId="{6D5CCC95-E4B3-4ECB-98C0-19519E457760}" type="presParOf" srcId="{4903D1EE-1000-45D0-BD6B-2528D475B714}" destId="{3CE46833-9753-4BA0-9156-5BEEC7A241DE}" srcOrd="10" destOrd="0" presId="urn:microsoft.com/office/officeart/2005/8/layout/StepDownProcess"/>
    <dgm:cxn modelId="{86D20891-0796-4670-927A-2EE931A66C6D}" type="presParOf" srcId="{3CE46833-9753-4BA0-9156-5BEEC7A241DE}" destId="{FF49D94D-3806-406A-912B-B1B0DA67D6D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0716C-5141-4E3D-AF40-3E9B1B31159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139770F5-63C0-4D03-884A-70DB50D85B4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CA" sz="1800" dirty="0" smtClean="0">
              <a:solidFill>
                <a:schemeClr val="tx1">
                  <a:lumMod val="65000"/>
                  <a:lumOff val="35000"/>
                </a:schemeClr>
              </a:solidFill>
              <a:latin typeface="Calibri" panose="020F0502020204030204" pitchFamily="34" charset="0"/>
              <a:cs typeface="Calibri" panose="020F0502020204030204" pitchFamily="34" charset="0"/>
            </a:rPr>
            <a:t>IMMEDIATE </a:t>
          </a:r>
          <a:r>
            <a:rPr lang="en-CA" sz="2200" dirty="0" smtClean="0">
              <a:solidFill>
                <a:schemeClr val="tx1">
                  <a:lumMod val="65000"/>
                  <a:lumOff val="35000"/>
                </a:schemeClr>
              </a:solidFill>
              <a:latin typeface="Calibri" panose="020F0502020204030204" pitchFamily="34" charset="0"/>
              <a:cs typeface="Calibri" panose="020F0502020204030204" pitchFamily="34" charset="0"/>
            </a:rPr>
            <a:t> </a:t>
          </a:r>
          <a:endParaRPr lang="en-CA" sz="2200" dirty="0">
            <a:solidFill>
              <a:schemeClr val="tx1">
                <a:lumMod val="65000"/>
                <a:lumOff val="35000"/>
              </a:schemeClr>
            </a:solidFill>
            <a:latin typeface="Calibri" panose="020F0502020204030204" pitchFamily="34" charset="0"/>
            <a:cs typeface="Calibri" panose="020F0502020204030204" pitchFamily="34" charset="0"/>
          </a:endParaRPr>
        </a:p>
      </dgm:t>
    </dgm:pt>
    <dgm:pt modelId="{5A57E4C1-312F-4DAB-B7EE-DE37097048E6}" type="parTrans" cxnId="{9503B3D5-27FE-426C-A687-4978D515F3B2}">
      <dgm:prSet/>
      <dgm:spPr/>
      <dgm:t>
        <a:bodyPr/>
        <a:lstStyle/>
        <a:p>
          <a:endParaRPr lang="en-CA"/>
        </a:p>
      </dgm:t>
    </dgm:pt>
    <dgm:pt modelId="{D0357D3D-1113-4E43-85AB-A663A32644A7}" type="sibTrans" cxnId="{9503B3D5-27FE-426C-A687-4978D515F3B2}">
      <dgm:prSet/>
      <dgm:spPr/>
      <dgm:t>
        <a:bodyPr/>
        <a:lstStyle/>
        <a:p>
          <a:endParaRPr lang="en-CA"/>
        </a:p>
      </dgm:t>
    </dgm:pt>
    <dgm:pt modelId="{81D17C20-9F38-4BF9-9443-6FEDC49915D6}">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Non-compliance shall be corrected at the time of site inspection.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0F5C45A4-2C11-4FEF-89FA-6D580693CEE3}" type="parTrans" cxnId="{945FEBEC-8A91-4233-A748-C02E843EE1BB}">
      <dgm:prSet/>
      <dgm:spPr/>
      <dgm:t>
        <a:bodyPr/>
        <a:lstStyle/>
        <a:p>
          <a:endParaRPr lang="en-CA"/>
        </a:p>
      </dgm:t>
    </dgm:pt>
    <dgm:pt modelId="{328D67F9-810D-4B62-B003-9BBB511AE6AA}" type="sibTrans" cxnId="{945FEBEC-8A91-4233-A748-C02E843EE1BB}">
      <dgm:prSet/>
      <dgm:spPr/>
      <dgm:t>
        <a:bodyPr/>
        <a:lstStyle/>
        <a:p>
          <a:endParaRPr lang="en-CA"/>
        </a:p>
      </dgm:t>
    </dgm:pt>
    <dgm:pt modelId="{45704148-A64B-483C-B909-4E70D944221C}">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If non-compliance cannot be resolved at the time of inspection, written confirmation of compliance (email) must be provided to the Ministry within 24 </a:t>
          </a:r>
          <a:r>
            <a:rPr lang="en-CA" sz="1400" dirty="0" smtClean="0">
              <a:solidFill>
                <a:schemeClr val="bg1"/>
              </a:solidFill>
              <a:latin typeface="Calibri" panose="020F0502020204030204" pitchFamily="34" charset="0"/>
              <a:cs typeface="Calibri" panose="020F0502020204030204" pitchFamily="34" charset="0"/>
            </a:rPr>
            <a:t>hours. </a:t>
          </a:r>
          <a:endParaRPr lang="en-CA" sz="1400" dirty="0">
            <a:latin typeface="Calibri" panose="020F0502020204030204" pitchFamily="34" charset="0"/>
            <a:cs typeface="Calibri" panose="020F0502020204030204" pitchFamily="34" charset="0"/>
          </a:endParaRPr>
        </a:p>
      </dgm:t>
    </dgm:pt>
    <dgm:pt modelId="{2B06466B-17FA-402F-81AF-A16F2D307AD5}" type="parTrans" cxnId="{1AEB2C4E-8C15-4623-BA49-40EBB094CF60}">
      <dgm:prSet/>
      <dgm:spPr/>
      <dgm:t>
        <a:bodyPr/>
        <a:lstStyle/>
        <a:p>
          <a:endParaRPr lang="en-CA"/>
        </a:p>
      </dgm:t>
    </dgm:pt>
    <dgm:pt modelId="{10F37D27-60E8-4750-992D-B75AD0A93E70}" type="sibTrans" cxnId="{1AEB2C4E-8C15-4623-BA49-40EBB094CF60}">
      <dgm:prSet/>
      <dgm:spPr/>
      <dgm:t>
        <a:bodyPr/>
        <a:lstStyle/>
        <a:p>
          <a:endParaRPr lang="en-CA"/>
        </a:p>
      </dgm:t>
    </dgm:pt>
    <dgm:pt modelId="{E5145833-FF73-4422-8189-0FEB409CB68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CA" sz="1800" dirty="0" smtClean="0">
              <a:solidFill>
                <a:schemeClr val="tx1">
                  <a:lumMod val="65000"/>
                  <a:lumOff val="35000"/>
                </a:schemeClr>
              </a:solidFill>
              <a:latin typeface="Calibri" panose="020F0502020204030204" pitchFamily="34" charset="0"/>
              <a:cs typeface="Calibri" panose="020F0502020204030204" pitchFamily="34" charset="0"/>
            </a:rPr>
            <a:t>HIGH</a:t>
          </a:r>
          <a:endParaRPr lang="en-CA" sz="1800" dirty="0">
            <a:solidFill>
              <a:schemeClr val="tx1">
                <a:lumMod val="65000"/>
                <a:lumOff val="35000"/>
              </a:schemeClr>
            </a:solidFill>
            <a:latin typeface="Calibri" panose="020F0502020204030204" pitchFamily="34" charset="0"/>
            <a:cs typeface="Calibri" panose="020F0502020204030204" pitchFamily="34" charset="0"/>
          </a:endParaRPr>
        </a:p>
      </dgm:t>
    </dgm:pt>
    <dgm:pt modelId="{2ABA2D21-2969-4B73-8542-292F2C47AE4A}" type="parTrans" cxnId="{B66D902E-F1EF-4096-9992-0A5327223BEF}">
      <dgm:prSet/>
      <dgm:spPr/>
      <dgm:t>
        <a:bodyPr/>
        <a:lstStyle/>
        <a:p>
          <a:endParaRPr lang="en-CA"/>
        </a:p>
      </dgm:t>
    </dgm:pt>
    <dgm:pt modelId="{8ECC4226-A6BD-4D46-B035-29BB958A2141}" type="sibTrans" cxnId="{B66D902E-F1EF-4096-9992-0A5327223BEF}">
      <dgm:prSet/>
      <dgm:spPr/>
      <dgm:t>
        <a:bodyPr/>
        <a:lstStyle/>
        <a:p>
          <a:endParaRPr lang="en-CA"/>
        </a:p>
      </dgm:t>
    </dgm:pt>
    <dgm:pt modelId="{27B97F5F-ADFB-4676-8CC6-809DACDFEC41}">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24 hours of receipt of Non-Compliance Letter, the service agency shall return the CAT to the Ministry to address non-compliances rated HIGH.  Action plan shall also include whether the service agency will complete corrective action within 10 business days or if the agency anticipates any issues with meeting the timelines.  </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86940AEA-BCA7-45D0-8464-CB29CD3857C2}" type="parTrans" cxnId="{3BEF9A57-8EB3-4F85-8875-F07422345D33}">
      <dgm:prSet/>
      <dgm:spPr/>
      <dgm:t>
        <a:bodyPr/>
        <a:lstStyle/>
        <a:p>
          <a:endParaRPr lang="en-CA"/>
        </a:p>
      </dgm:t>
    </dgm:pt>
    <dgm:pt modelId="{E8F0EADC-C416-427C-AE41-6AC908127A45}" type="sibTrans" cxnId="{3BEF9A57-8EB3-4F85-8875-F07422345D33}">
      <dgm:prSet/>
      <dgm:spPr/>
      <dgm:t>
        <a:bodyPr/>
        <a:lstStyle/>
        <a:p>
          <a:endParaRPr lang="en-CA"/>
        </a:p>
      </dgm:t>
    </dgm:pt>
    <dgm:pt modelId="{AE5448E9-9C2A-4137-A590-3F2C8F4D9BEE}">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EE2A5D05-5F04-4905-AAA3-F664C7991910}" type="parTrans" cxnId="{C8862406-F75D-432E-A74B-3199021F0E9D}">
      <dgm:prSet/>
      <dgm:spPr/>
      <dgm:t>
        <a:bodyPr/>
        <a:lstStyle/>
        <a:p>
          <a:endParaRPr lang="en-CA"/>
        </a:p>
      </dgm:t>
    </dgm:pt>
    <dgm:pt modelId="{85B34135-5BB5-46FD-96AF-C7301B34AB76}" type="sibTrans" cxnId="{C8862406-F75D-432E-A74B-3199021F0E9D}">
      <dgm:prSet/>
      <dgm:spPr/>
      <dgm:t>
        <a:bodyPr/>
        <a:lstStyle/>
        <a:p>
          <a:endParaRPr lang="en-CA"/>
        </a:p>
      </dgm:t>
    </dgm:pt>
    <dgm:pt modelId="{DE98BE3A-F56D-4944-8B2B-A55DB84A79BE}">
      <dgm:prSet phldrT="[Text]" custT="1">
        <dgm:style>
          <a:lnRef idx="2">
            <a:schemeClr val="accent6"/>
          </a:lnRef>
          <a:fillRef idx="1">
            <a:schemeClr val="lt1"/>
          </a:fillRef>
          <a:effectRef idx="0">
            <a:schemeClr val="accent6"/>
          </a:effectRef>
          <a:fontRef idx="minor">
            <a:schemeClr val="dk1"/>
          </a:fontRef>
        </dgm:style>
      </dgm:prSet>
      <dgm:spPr/>
      <dgm:t>
        <a:bodyPr/>
        <a:lstStyle/>
        <a:p>
          <a:r>
            <a:rPr lang="en-CA" sz="1800" dirty="0" smtClean="0">
              <a:solidFill>
                <a:schemeClr val="tx1">
                  <a:lumMod val="65000"/>
                  <a:lumOff val="35000"/>
                </a:schemeClr>
              </a:solidFill>
              <a:latin typeface="Calibri" panose="020F0502020204030204" pitchFamily="34" charset="0"/>
              <a:cs typeface="Calibri" panose="020F0502020204030204" pitchFamily="34" charset="0"/>
            </a:rPr>
            <a:t>LOW TO MODERATE</a:t>
          </a:r>
          <a:endParaRPr lang="en-CA" sz="1800" dirty="0">
            <a:solidFill>
              <a:schemeClr val="tx1">
                <a:lumMod val="65000"/>
                <a:lumOff val="35000"/>
              </a:schemeClr>
            </a:solidFill>
            <a:latin typeface="Calibri" panose="020F0502020204030204" pitchFamily="34" charset="0"/>
            <a:cs typeface="Calibri" panose="020F0502020204030204" pitchFamily="34" charset="0"/>
          </a:endParaRPr>
        </a:p>
      </dgm:t>
    </dgm:pt>
    <dgm:pt modelId="{484C13B4-031B-43F4-BC2E-FB4389D79ED6}" type="parTrans" cxnId="{7581359C-FC7F-4FF5-B993-EF458B030E61}">
      <dgm:prSet/>
      <dgm:spPr/>
      <dgm:t>
        <a:bodyPr/>
        <a:lstStyle/>
        <a:p>
          <a:endParaRPr lang="en-CA"/>
        </a:p>
      </dgm:t>
    </dgm:pt>
    <dgm:pt modelId="{485CF81E-005E-4401-A597-601240603065}" type="sibTrans" cxnId="{7581359C-FC7F-4FF5-B993-EF458B030E61}">
      <dgm:prSet/>
      <dgm:spPr/>
      <dgm:t>
        <a:bodyPr/>
        <a:lstStyle/>
        <a:p>
          <a:endParaRPr lang="en-CA"/>
        </a:p>
      </dgm:t>
    </dgm:pt>
    <dgm:pt modelId="{257D51C7-EC4C-430B-B559-622DAB977876}">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4F10A8F2-6808-473F-960D-AD96BE2A4B66}" type="parTrans" cxnId="{CF19EC3B-5EB0-4E5B-8A94-EED3249992CA}">
      <dgm:prSet/>
      <dgm:spPr/>
      <dgm:t>
        <a:bodyPr/>
        <a:lstStyle/>
        <a:p>
          <a:endParaRPr lang="en-CA"/>
        </a:p>
      </dgm:t>
    </dgm:pt>
    <dgm:pt modelId="{3C658A2F-B0B6-4261-BA5E-005474FACEE1}" type="sibTrans" cxnId="{CF19EC3B-5EB0-4E5B-8A94-EED3249992CA}">
      <dgm:prSet/>
      <dgm:spPr/>
      <dgm:t>
        <a:bodyPr/>
        <a:lstStyle/>
        <a:p>
          <a:endParaRPr lang="en-CA"/>
        </a:p>
      </dgm:t>
    </dgm:pt>
    <dgm:pt modelId="{45C6BDA9-398F-461E-9949-20C37AB4B8FF}">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30 business days of receipt of the Post Inspection Follow Up for Outstanding Low to Moderate Requirement Letter, the service agency shall submit a copy of the CAT to the Ministry describing completion of corrective action.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454C7DFC-2547-4D12-B774-FD6AF6B8548A}" type="parTrans" cxnId="{ED58DC26-7816-4A30-95D4-DFE592EFBCB0}">
      <dgm:prSet/>
      <dgm:spPr/>
      <dgm:t>
        <a:bodyPr/>
        <a:lstStyle/>
        <a:p>
          <a:endParaRPr lang="en-CA"/>
        </a:p>
      </dgm:t>
    </dgm:pt>
    <dgm:pt modelId="{0CCCC476-E513-4CBD-A5CF-7B0601106048}" type="sibTrans" cxnId="{ED58DC26-7816-4A30-95D4-DFE592EFBCB0}">
      <dgm:prSet/>
      <dgm:spPr/>
      <dgm:t>
        <a:bodyPr/>
        <a:lstStyle/>
        <a:p>
          <a:endParaRPr lang="en-CA"/>
        </a:p>
      </dgm:t>
    </dgm:pt>
    <dgm:pt modelId="{D78617B6-D35A-4DAC-9CAD-B748EB9E4D38}">
      <dgm:prSe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24 hours of receipt of Non-Compliance Letter, the service agency shall return the CAT to the Ministry indicating the completion of corrective measures for IMMEDIATE </a:t>
          </a:r>
          <a:r>
            <a:rPr lang="en-CA" sz="1400" dirty="0" smtClean="0">
              <a:solidFill>
                <a:schemeClr val="bg1"/>
              </a:solidFill>
              <a:latin typeface="Calibri" panose="020F0502020204030204" pitchFamily="34" charset="0"/>
              <a:cs typeface="Calibri" panose="020F0502020204030204" pitchFamily="34" charset="0"/>
            </a:rPr>
            <a:t>non-compliances.</a:t>
          </a:r>
        </a:p>
      </dgm:t>
    </dgm:pt>
    <dgm:pt modelId="{0AFCCE77-93B8-4829-8127-9D72ACD58304}" type="parTrans" cxnId="{31275BC8-F0DA-4570-B18F-04DB90DD4D9B}">
      <dgm:prSet/>
      <dgm:spPr/>
      <dgm:t>
        <a:bodyPr/>
        <a:lstStyle/>
        <a:p>
          <a:endParaRPr lang="en-CA"/>
        </a:p>
      </dgm:t>
    </dgm:pt>
    <dgm:pt modelId="{0F9684A3-C727-4578-9BF7-D79388218D13}" type="sibTrans" cxnId="{31275BC8-F0DA-4570-B18F-04DB90DD4D9B}">
      <dgm:prSet/>
      <dgm:spPr/>
      <dgm:t>
        <a:bodyPr/>
        <a:lstStyle/>
        <a:p>
          <a:endParaRPr lang="en-CA"/>
        </a:p>
      </dgm:t>
    </dgm:pt>
    <dgm:pt modelId="{DA9BAAD6-220E-41D0-A991-6AF51F3AB0BE}" type="pres">
      <dgm:prSet presAssocID="{0E20716C-5141-4E3D-AF40-3E9B1B311598}" presName="theList" presStyleCnt="0">
        <dgm:presLayoutVars>
          <dgm:dir/>
          <dgm:animLvl val="lvl"/>
          <dgm:resizeHandles val="exact"/>
        </dgm:presLayoutVars>
      </dgm:prSet>
      <dgm:spPr/>
      <dgm:t>
        <a:bodyPr/>
        <a:lstStyle/>
        <a:p>
          <a:endParaRPr lang="en-CA"/>
        </a:p>
      </dgm:t>
    </dgm:pt>
    <dgm:pt modelId="{A6BAD5A1-4660-4743-9D9B-A0D1C4F61B5B}" type="pres">
      <dgm:prSet presAssocID="{139770F5-63C0-4D03-884A-70DB50D85B49}" presName="compNode" presStyleCnt="0"/>
      <dgm:spPr/>
    </dgm:pt>
    <dgm:pt modelId="{A7D3B2DE-5C17-40EA-B77F-1BB5E8321BB2}" type="pres">
      <dgm:prSet presAssocID="{139770F5-63C0-4D03-884A-70DB50D85B49}" presName="aNode" presStyleLbl="bgShp" presStyleIdx="0" presStyleCnt="3"/>
      <dgm:spPr/>
      <dgm:t>
        <a:bodyPr/>
        <a:lstStyle/>
        <a:p>
          <a:endParaRPr lang="en-CA"/>
        </a:p>
      </dgm:t>
    </dgm:pt>
    <dgm:pt modelId="{3C7978CE-CC91-4152-8C6C-E24074176867}" type="pres">
      <dgm:prSet presAssocID="{139770F5-63C0-4D03-884A-70DB50D85B49}" presName="textNode" presStyleLbl="bgShp" presStyleIdx="0" presStyleCnt="3"/>
      <dgm:spPr/>
      <dgm:t>
        <a:bodyPr/>
        <a:lstStyle/>
        <a:p>
          <a:endParaRPr lang="en-CA"/>
        </a:p>
      </dgm:t>
    </dgm:pt>
    <dgm:pt modelId="{54E9343D-F22E-4CA5-B523-5A7D418B789B}" type="pres">
      <dgm:prSet presAssocID="{139770F5-63C0-4D03-884A-70DB50D85B49}" presName="compChildNode" presStyleCnt="0"/>
      <dgm:spPr/>
    </dgm:pt>
    <dgm:pt modelId="{DF8E8C6C-CBBA-4EDA-B895-49A946C9C22D}" type="pres">
      <dgm:prSet presAssocID="{139770F5-63C0-4D03-884A-70DB50D85B49}" presName="theInnerList" presStyleCnt="0"/>
      <dgm:spPr/>
    </dgm:pt>
    <dgm:pt modelId="{779687D4-01BA-4DA9-80F3-9CF2FC6D7ADB}" type="pres">
      <dgm:prSet presAssocID="{81D17C20-9F38-4BF9-9443-6FEDC49915D6}" presName="childNode" presStyleLbl="node1" presStyleIdx="0" presStyleCnt="7" custLinFactY="-49317" custLinFactNeighborX="2025" custLinFactNeighborY="-100000">
        <dgm:presLayoutVars>
          <dgm:bulletEnabled val="1"/>
        </dgm:presLayoutVars>
      </dgm:prSet>
      <dgm:spPr/>
      <dgm:t>
        <a:bodyPr/>
        <a:lstStyle/>
        <a:p>
          <a:endParaRPr lang="en-CA"/>
        </a:p>
      </dgm:t>
    </dgm:pt>
    <dgm:pt modelId="{4036176F-D3EE-44DC-A669-B2BF259BA8A1}" type="pres">
      <dgm:prSet presAssocID="{81D17C20-9F38-4BF9-9443-6FEDC49915D6}" presName="aSpace2" presStyleCnt="0"/>
      <dgm:spPr/>
    </dgm:pt>
    <dgm:pt modelId="{FC3A0437-445B-4CBB-B3E7-82909E0F6707}" type="pres">
      <dgm:prSet presAssocID="{45704148-A64B-483C-B909-4E70D944221C}" presName="childNode" presStyleLbl="node1" presStyleIdx="1" presStyleCnt="7" custLinFactY="-49143" custLinFactNeighborX="2025" custLinFactNeighborY="-100000">
        <dgm:presLayoutVars>
          <dgm:bulletEnabled val="1"/>
        </dgm:presLayoutVars>
      </dgm:prSet>
      <dgm:spPr/>
      <dgm:t>
        <a:bodyPr/>
        <a:lstStyle/>
        <a:p>
          <a:endParaRPr lang="en-CA"/>
        </a:p>
      </dgm:t>
    </dgm:pt>
    <dgm:pt modelId="{B7C45228-C9BE-4A3F-BFE8-247598CBCD65}" type="pres">
      <dgm:prSet presAssocID="{45704148-A64B-483C-B909-4E70D944221C}" presName="aSpace2" presStyleCnt="0"/>
      <dgm:spPr/>
    </dgm:pt>
    <dgm:pt modelId="{7D51B049-7E84-4AFC-A325-0C23819809CD}" type="pres">
      <dgm:prSet presAssocID="{D78617B6-D35A-4DAC-9CAD-B748EB9E4D38}" presName="childNode" presStyleLbl="node1" presStyleIdx="2" presStyleCnt="7" custLinFactNeighborX="2370" custLinFactNeighborY="-96379">
        <dgm:presLayoutVars>
          <dgm:bulletEnabled val="1"/>
        </dgm:presLayoutVars>
      </dgm:prSet>
      <dgm:spPr/>
      <dgm:t>
        <a:bodyPr/>
        <a:lstStyle/>
        <a:p>
          <a:endParaRPr lang="en-CA"/>
        </a:p>
      </dgm:t>
    </dgm:pt>
    <dgm:pt modelId="{CC8F28B1-7D5B-4E26-B026-F46F4F5DB10E}" type="pres">
      <dgm:prSet presAssocID="{139770F5-63C0-4D03-884A-70DB50D85B49}" presName="aSpace" presStyleCnt="0"/>
      <dgm:spPr/>
    </dgm:pt>
    <dgm:pt modelId="{2D35C5E5-6D09-4228-AC85-B5F6E4625A90}" type="pres">
      <dgm:prSet presAssocID="{E5145833-FF73-4422-8189-0FEB409CB686}" presName="compNode" presStyleCnt="0"/>
      <dgm:spPr/>
    </dgm:pt>
    <dgm:pt modelId="{CE2D218F-357F-4697-AF09-5872579738D0}" type="pres">
      <dgm:prSet presAssocID="{E5145833-FF73-4422-8189-0FEB409CB686}" presName="aNode" presStyleLbl="bgShp" presStyleIdx="1" presStyleCnt="3"/>
      <dgm:spPr/>
      <dgm:t>
        <a:bodyPr/>
        <a:lstStyle/>
        <a:p>
          <a:endParaRPr lang="en-CA"/>
        </a:p>
      </dgm:t>
    </dgm:pt>
    <dgm:pt modelId="{AE332F14-2B76-410C-B3C1-E8CFC0D67C0A}" type="pres">
      <dgm:prSet presAssocID="{E5145833-FF73-4422-8189-0FEB409CB686}" presName="textNode" presStyleLbl="bgShp" presStyleIdx="1" presStyleCnt="3"/>
      <dgm:spPr/>
      <dgm:t>
        <a:bodyPr/>
        <a:lstStyle/>
        <a:p>
          <a:endParaRPr lang="en-CA"/>
        </a:p>
      </dgm:t>
    </dgm:pt>
    <dgm:pt modelId="{14DDDF4E-C54D-4B57-B0F3-CC49F79F0C74}" type="pres">
      <dgm:prSet presAssocID="{E5145833-FF73-4422-8189-0FEB409CB686}" presName="compChildNode" presStyleCnt="0"/>
      <dgm:spPr/>
    </dgm:pt>
    <dgm:pt modelId="{81A8F787-18AD-47A3-84D5-DAFF086B81F4}" type="pres">
      <dgm:prSet presAssocID="{E5145833-FF73-4422-8189-0FEB409CB686}" presName="theInnerList" presStyleCnt="0"/>
      <dgm:spPr/>
    </dgm:pt>
    <dgm:pt modelId="{0395BB67-B1A7-48D9-ACEF-BCB708B3C609}" type="pres">
      <dgm:prSet presAssocID="{27B97F5F-ADFB-4676-8CC6-809DACDFEC41}" presName="childNode" presStyleLbl="node1" presStyleIdx="3" presStyleCnt="7" custScaleY="144751" custLinFactNeighborX="0" custLinFactNeighborY="-77668">
        <dgm:presLayoutVars>
          <dgm:bulletEnabled val="1"/>
        </dgm:presLayoutVars>
      </dgm:prSet>
      <dgm:spPr/>
      <dgm:t>
        <a:bodyPr/>
        <a:lstStyle/>
        <a:p>
          <a:endParaRPr lang="en-CA"/>
        </a:p>
      </dgm:t>
    </dgm:pt>
    <dgm:pt modelId="{8923197F-CDE7-44C5-95EB-659481A3436A}" type="pres">
      <dgm:prSet presAssocID="{27B97F5F-ADFB-4676-8CC6-809DACDFEC41}" presName="aSpace2" presStyleCnt="0"/>
      <dgm:spPr/>
    </dgm:pt>
    <dgm:pt modelId="{F0883255-F78D-4CEE-859E-9F4022A17055}" type="pres">
      <dgm:prSet presAssocID="{AE5448E9-9C2A-4137-A590-3F2C8F4D9BEE}" presName="childNode" presStyleLbl="node1" presStyleIdx="4" presStyleCnt="7">
        <dgm:presLayoutVars>
          <dgm:bulletEnabled val="1"/>
        </dgm:presLayoutVars>
      </dgm:prSet>
      <dgm:spPr/>
      <dgm:t>
        <a:bodyPr/>
        <a:lstStyle/>
        <a:p>
          <a:endParaRPr lang="en-CA"/>
        </a:p>
      </dgm:t>
    </dgm:pt>
    <dgm:pt modelId="{5A9ED112-A48F-463B-A1DC-4FDBC6F7C3AD}" type="pres">
      <dgm:prSet presAssocID="{E5145833-FF73-4422-8189-0FEB409CB686}" presName="aSpace" presStyleCnt="0"/>
      <dgm:spPr/>
    </dgm:pt>
    <dgm:pt modelId="{49EE891F-4260-46C8-914D-6A0BD711BC69}" type="pres">
      <dgm:prSet presAssocID="{DE98BE3A-F56D-4944-8B2B-A55DB84A79BE}" presName="compNode" presStyleCnt="0"/>
      <dgm:spPr/>
    </dgm:pt>
    <dgm:pt modelId="{CCE9FFB1-017F-4CE1-893A-CF5B27612BE6}" type="pres">
      <dgm:prSet presAssocID="{DE98BE3A-F56D-4944-8B2B-A55DB84A79BE}" presName="aNode" presStyleLbl="bgShp" presStyleIdx="2" presStyleCnt="3"/>
      <dgm:spPr/>
      <dgm:t>
        <a:bodyPr/>
        <a:lstStyle/>
        <a:p>
          <a:endParaRPr lang="en-CA"/>
        </a:p>
      </dgm:t>
    </dgm:pt>
    <dgm:pt modelId="{9F25109D-D388-4E77-B0E8-6BF912A75349}" type="pres">
      <dgm:prSet presAssocID="{DE98BE3A-F56D-4944-8B2B-A55DB84A79BE}" presName="textNode" presStyleLbl="bgShp" presStyleIdx="2" presStyleCnt="3"/>
      <dgm:spPr/>
      <dgm:t>
        <a:bodyPr/>
        <a:lstStyle/>
        <a:p>
          <a:endParaRPr lang="en-CA"/>
        </a:p>
      </dgm:t>
    </dgm:pt>
    <dgm:pt modelId="{C5E13397-D197-45C6-9858-5936A5A644A8}" type="pres">
      <dgm:prSet presAssocID="{DE98BE3A-F56D-4944-8B2B-A55DB84A79BE}" presName="compChildNode" presStyleCnt="0"/>
      <dgm:spPr/>
    </dgm:pt>
    <dgm:pt modelId="{66378462-87F0-47C1-B052-DE119974431E}" type="pres">
      <dgm:prSet presAssocID="{DE98BE3A-F56D-4944-8B2B-A55DB84A79BE}" presName="theInnerList" presStyleCnt="0"/>
      <dgm:spPr/>
    </dgm:pt>
    <dgm:pt modelId="{3BF9816F-C21E-4409-A572-CD576BD0D2FB}" type="pres">
      <dgm:prSet presAssocID="{257D51C7-EC4C-430B-B559-622DAB977876}" presName="childNode" presStyleLbl="node1" presStyleIdx="5" presStyleCnt="7" custLinFactY="-16086" custLinFactNeighborX="1555" custLinFactNeighborY="-100000">
        <dgm:presLayoutVars>
          <dgm:bulletEnabled val="1"/>
        </dgm:presLayoutVars>
      </dgm:prSet>
      <dgm:spPr/>
      <dgm:t>
        <a:bodyPr/>
        <a:lstStyle/>
        <a:p>
          <a:endParaRPr lang="en-CA"/>
        </a:p>
      </dgm:t>
    </dgm:pt>
    <dgm:pt modelId="{04372A23-FF94-4FD7-B569-233088118242}" type="pres">
      <dgm:prSet presAssocID="{257D51C7-EC4C-430B-B559-622DAB977876}" presName="aSpace2" presStyleCnt="0"/>
      <dgm:spPr/>
    </dgm:pt>
    <dgm:pt modelId="{A5CD91A9-C252-4892-871F-3D18C9DEF3E5}" type="pres">
      <dgm:prSet presAssocID="{45C6BDA9-398F-461E-9949-20C37AB4B8FF}" presName="childNode" presStyleLbl="node1" presStyleIdx="6" presStyleCnt="7" custLinFactY="-2392" custLinFactNeighborX="1555" custLinFactNeighborY="-100000">
        <dgm:presLayoutVars>
          <dgm:bulletEnabled val="1"/>
        </dgm:presLayoutVars>
      </dgm:prSet>
      <dgm:spPr/>
      <dgm:t>
        <a:bodyPr/>
        <a:lstStyle/>
        <a:p>
          <a:endParaRPr lang="en-CA"/>
        </a:p>
      </dgm:t>
    </dgm:pt>
  </dgm:ptLst>
  <dgm:cxnLst>
    <dgm:cxn modelId="{ED58DC26-7816-4A30-95D4-DFE592EFBCB0}" srcId="{DE98BE3A-F56D-4944-8B2B-A55DB84A79BE}" destId="{45C6BDA9-398F-461E-9949-20C37AB4B8FF}" srcOrd="1" destOrd="0" parTransId="{454C7DFC-2547-4D12-B774-FD6AF6B8548A}" sibTransId="{0CCCC476-E513-4CBD-A5CF-7B0601106048}"/>
    <dgm:cxn modelId="{D41CB16E-E7EE-4EBB-AD62-85DFE1A59763}" type="presOf" srcId="{D78617B6-D35A-4DAC-9CAD-B748EB9E4D38}" destId="{7D51B049-7E84-4AFC-A325-0C23819809CD}" srcOrd="0" destOrd="0" presId="urn:microsoft.com/office/officeart/2005/8/layout/lProcess2"/>
    <dgm:cxn modelId="{740A51CE-01BD-4680-897E-54076B4A5F1B}" type="presOf" srcId="{E5145833-FF73-4422-8189-0FEB409CB686}" destId="{CE2D218F-357F-4697-AF09-5872579738D0}" srcOrd="0" destOrd="0" presId="urn:microsoft.com/office/officeart/2005/8/layout/lProcess2"/>
    <dgm:cxn modelId="{B66D902E-F1EF-4096-9992-0A5327223BEF}" srcId="{0E20716C-5141-4E3D-AF40-3E9B1B311598}" destId="{E5145833-FF73-4422-8189-0FEB409CB686}" srcOrd="1" destOrd="0" parTransId="{2ABA2D21-2969-4B73-8542-292F2C47AE4A}" sibTransId="{8ECC4226-A6BD-4D46-B035-29BB958A2141}"/>
    <dgm:cxn modelId="{7DD7E93C-8249-44F3-BEEC-F363F5641F2E}" type="presOf" srcId="{45C6BDA9-398F-461E-9949-20C37AB4B8FF}" destId="{A5CD91A9-C252-4892-871F-3D18C9DEF3E5}" srcOrd="0" destOrd="0" presId="urn:microsoft.com/office/officeart/2005/8/layout/lProcess2"/>
    <dgm:cxn modelId="{9F8C6D18-FD59-4977-917E-655172EC00C7}" type="presOf" srcId="{DE98BE3A-F56D-4944-8B2B-A55DB84A79BE}" destId="{9F25109D-D388-4E77-B0E8-6BF912A75349}" srcOrd="1" destOrd="0" presId="urn:microsoft.com/office/officeart/2005/8/layout/lProcess2"/>
    <dgm:cxn modelId="{AD072B6B-B9A3-4489-9D6F-4388C8010FCF}" type="presOf" srcId="{257D51C7-EC4C-430B-B559-622DAB977876}" destId="{3BF9816F-C21E-4409-A572-CD576BD0D2FB}" srcOrd="0" destOrd="0" presId="urn:microsoft.com/office/officeart/2005/8/layout/lProcess2"/>
    <dgm:cxn modelId="{8806B97F-7BB4-4111-AEF2-CF44738A6EC4}" type="presOf" srcId="{0E20716C-5141-4E3D-AF40-3E9B1B311598}" destId="{DA9BAAD6-220E-41D0-A991-6AF51F3AB0BE}" srcOrd="0" destOrd="0" presId="urn:microsoft.com/office/officeart/2005/8/layout/lProcess2"/>
    <dgm:cxn modelId="{9503B3D5-27FE-426C-A687-4978D515F3B2}" srcId="{0E20716C-5141-4E3D-AF40-3E9B1B311598}" destId="{139770F5-63C0-4D03-884A-70DB50D85B49}" srcOrd="0" destOrd="0" parTransId="{5A57E4C1-312F-4DAB-B7EE-DE37097048E6}" sibTransId="{D0357D3D-1113-4E43-85AB-A663A32644A7}"/>
    <dgm:cxn modelId="{63D7A8B8-16D2-41C9-9132-ACA9DAFC7FCC}" type="presOf" srcId="{DE98BE3A-F56D-4944-8B2B-A55DB84A79BE}" destId="{CCE9FFB1-017F-4CE1-893A-CF5B27612BE6}" srcOrd="0" destOrd="0" presId="urn:microsoft.com/office/officeart/2005/8/layout/lProcess2"/>
    <dgm:cxn modelId="{0F3EB273-B8C5-4CF9-98D6-5EE135CE139F}" type="presOf" srcId="{139770F5-63C0-4D03-884A-70DB50D85B49}" destId="{A7D3B2DE-5C17-40EA-B77F-1BB5E8321BB2}" srcOrd="0" destOrd="0" presId="urn:microsoft.com/office/officeart/2005/8/layout/lProcess2"/>
    <dgm:cxn modelId="{7581359C-FC7F-4FF5-B993-EF458B030E61}" srcId="{0E20716C-5141-4E3D-AF40-3E9B1B311598}" destId="{DE98BE3A-F56D-4944-8B2B-A55DB84A79BE}" srcOrd="2" destOrd="0" parTransId="{484C13B4-031B-43F4-BC2E-FB4389D79ED6}" sibTransId="{485CF81E-005E-4401-A597-601240603065}"/>
    <dgm:cxn modelId="{AF7B48BA-D360-48DB-8081-146227F9D722}" type="presOf" srcId="{81D17C20-9F38-4BF9-9443-6FEDC49915D6}" destId="{779687D4-01BA-4DA9-80F3-9CF2FC6D7ADB}" srcOrd="0" destOrd="0" presId="urn:microsoft.com/office/officeart/2005/8/layout/lProcess2"/>
    <dgm:cxn modelId="{8ECC58FF-7B27-4BC5-AA94-C9D0EF605CC7}" type="presOf" srcId="{27B97F5F-ADFB-4676-8CC6-809DACDFEC41}" destId="{0395BB67-B1A7-48D9-ACEF-BCB708B3C609}" srcOrd="0" destOrd="0" presId="urn:microsoft.com/office/officeart/2005/8/layout/lProcess2"/>
    <dgm:cxn modelId="{3A16EF20-CC2F-49F7-B75F-13BA29DD78EA}" type="presOf" srcId="{139770F5-63C0-4D03-884A-70DB50D85B49}" destId="{3C7978CE-CC91-4152-8C6C-E24074176867}" srcOrd="1" destOrd="0" presId="urn:microsoft.com/office/officeart/2005/8/layout/lProcess2"/>
    <dgm:cxn modelId="{945FEBEC-8A91-4233-A748-C02E843EE1BB}" srcId="{139770F5-63C0-4D03-884A-70DB50D85B49}" destId="{81D17C20-9F38-4BF9-9443-6FEDC49915D6}" srcOrd="0" destOrd="0" parTransId="{0F5C45A4-2C11-4FEF-89FA-6D580693CEE3}" sibTransId="{328D67F9-810D-4B62-B003-9BBB511AE6AA}"/>
    <dgm:cxn modelId="{31275BC8-F0DA-4570-B18F-04DB90DD4D9B}" srcId="{139770F5-63C0-4D03-884A-70DB50D85B49}" destId="{D78617B6-D35A-4DAC-9CAD-B748EB9E4D38}" srcOrd="2" destOrd="0" parTransId="{0AFCCE77-93B8-4829-8127-9D72ACD58304}" sibTransId="{0F9684A3-C727-4578-9BF7-D79388218D13}"/>
    <dgm:cxn modelId="{47F8A74D-2E77-4EF0-97B2-6508E7404319}" type="presOf" srcId="{45704148-A64B-483C-B909-4E70D944221C}" destId="{FC3A0437-445B-4CBB-B3E7-82909E0F6707}" srcOrd="0" destOrd="0" presId="urn:microsoft.com/office/officeart/2005/8/layout/lProcess2"/>
    <dgm:cxn modelId="{3BEF9A57-8EB3-4F85-8875-F07422345D33}" srcId="{E5145833-FF73-4422-8189-0FEB409CB686}" destId="{27B97F5F-ADFB-4676-8CC6-809DACDFEC41}" srcOrd="0" destOrd="0" parTransId="{86940AEA-BCA7-45D0-8464-CB29CD3857C2}" sibTransId="{E8F0EADC-C416-427C-AE41-6AC908127A45}"/>
    <dgm:cxn modelId="{E6C3F631-EDAB-4416-AB97-7EC54E62F2C2}" type="presOf" srcId="{AE5448E9-9C2A-4137-A590-3F2C8F4D9BEE}" destId="{F0883255-F78D-4CEE-859E-9F4022A17055}" srcOrd="0" destOrd="0" presId="urn:microsoft.com/office/officeart/2005/8/layout/lProcess2"/>
    <dgm:cxn modelId="{BB597CE3-9409-41B3-9369-665162F13826}" type="presOf" srcId="{E5145833-FF73-4422-8189-0FEB409CB686}" destId="{AE332F14-2B76-410C-B3C1-E8CFC0D67C0A}" srcOrd="1" destOrd="0" presId="urn:microsoft.com/office/officeart/2005/8/layout/lProcess2"/>
    <dgm:cxn modelId="{CF19EC3B-5EB0-4E5B-8A94-EED3249992CA}" srcId="{DE98BE3A-F56D-4944-8B2B-A55DB84A79BE}" destId="{257D51C7-EC4C-430B-B559-622DAB977876}" srcOrd="0" destOrd="0" parTransId="{4F10A8F2-6808-473F-960D-AD96BE2A4B66}" sibTransId="{3C658A2F-B0B6-4261-BA5E-005474FACEE1}"/>
    <dgm:cxn modelId="{1AEB2C4E-8C15-4623-BA49-40EBB094CF60}" srcId="{139770F5-63C0-4D03-884A-70DB50D85B49}" destId="{45704148-A64B-483C-B909-4E70D944221C}" srcOrd="1" destOrd="0" parTransId="{2B06466B-17FA-402F-81AF-A16F2D307AD5}" sibTransId="{10F37D27-60E8-4750-992D-B75AD0A93E70}"/>
    <dgm:cxn modelId="{C8862406-F75D-432E-A74B-3199021F0E9D}" srcId="{E5145833-FF73-4422-8189-0FEB409CB686}" destId="{AE5448E9-9C2A-4137-A590-3F2C8F4D9BEE}" srcOrd="1" destOrd="0" parTransId="{EE2A5D05-5F04-4905-AAA3-F664C7991910}" sibTransId="{85B34135-5BB5-46FD-96AF-C7301B34AB76}"/>
    <dgm:cxn modelId="{0C668D0B-CC11-4FBE-B869-85221C6F4617}" type="presParOf" srcId="{DA9BAAD6-220E-41D0-A991-6AF51F3AB0BE}" destId="{A6BAD5A1-4660-4743-9D9B-A0D1C4F61B5B}" srcOrd="0" destOrd="0" presId="urn:microsoft.com/office/officeart/2005/8/layout/lProcess2"/>
    <dgm:cxn modelId="{C28696BC-82FE-4AAA-B220-01ED3BD18320}" type="presParOf" srcId="{A6BAD5A1-4660-4743-9D9B-A0D1C4F61B5B}" destId="{A7D3B2DE-5C17-40EA-B77F-1BB5E8321BB2}" srcOrd="0" destOrd="0" presId="urn:microsoft.com/office/officeart/2005/8/layout/lProcess2"/>
    <dgm:cxn modelId="{764F1746-8BED-459D-A173-A687B58EA276}" type="presParOf" srcId="{A6BAD5A1-4660-4743-9D9B-A0D1C4F61B5B}" destId="{3C7978CE-CC91-4152-8C6C-E24074176867}" srcOrd="1" destOrd="0" presId="urn:microsoft.com/office/officeart/2005/8/layout/lProcess2"/>
    <dgm:cxn modelId="{05BE6038-93D4-4832-9E72-B02B84A46A15}" type="presParOf" srcId="{A6BAD5A1-4660-4743-9D9B-A0D1C4F61B5B}" destId="{54E9343D-F22E-4CA5-B523-5A7D418B789B}" srcOrd="2" destOrd="0" presId="urn:microsoft.com/office/officeart/2005/8/layout/lProcess2"/>
    <dgm:cxn modelId="{836959E5-F05F-4511-8DBD-E379129EB1A9}" type="presParOf" srcId="{54E9343D-F22E-4CA5-B523-5A7D418B789B}" destId="{DF8E8C6C-CBBA-4EDA-B895-49A946C9C22D}" srcOrd="0" destOrd="0" presId="urn:microsoft.com/office/officeart/2005/8/layout/lProcess2"/>
    <dgm:cxn modelId="{DCC056C6-CA7F-4E7C-9EAA-1C00DF07F680}" type="presParOf" srcId="{DF8E8C6C-CBBA-4EDA-B895-49A946C9C22D}" destId="{779687D4-01BA-4DA9-80F3-9CF2FC6D7ADB}" srcOrd="0" destOrd="0" presId="urn:microsoft.com/office/officeart/2005/8/layout/lProcess2"/>
    <dgm:cxn modelId="{B0546951-8A0A-4893-8277-72372CD11D81}" type="presParOf" srcId="{DF8E8C6C-CBBA-4EDA-B895-49A946C9C22D}" destId="{4036176F-D3EE-44DC-A669-B2BF259BA8A1}" srcOrd="1" destOrd="0" presId="urn:microsoft.com/office/officeart/2005/8/layout/lProcess2"/>
    <dgm:cxn modelId="{15285C31-C607-4B23-B5EF-D7B874DD04F9}" type="presParOf" srcId="{DF8E8C6C-CBBA-4EDA-B895-49A946C9C22D}" destId="{FC3A0437-445B-4CBB-B3E7-82909E0F6707}" srcOrd="2" destOrd="0" presId="urn:microsoft.com/office/officeart/2005/8/layout/lProcess2"/>
    <dgm:cxn modelId="{441FDA7B-C49F-47BE-92EC-28066E204719}" type="presParOf" srcId="{DF8E8C6C-CBBA-4EDA-B895-49A946C9C22D}" destId="{B7C45228-C9BE-4A3F-BFE8-247598CBCD65}" srcOrd="3" destOrd="0" presId="urn:microsoft.com/office/officeart/2005/8/layout/lProcess2"/>
    <dgm:cxn modelId="{4211F77F-AB18-4CD3-AEFE-E8E8CFFD1F8C}" type="presParOf" srcId="{DF8E8C6C-CBBA-4EDA-B895-49A946C9C22D}" destId="{7D51B049-7E84-4AFC-A325-0C23819809CD}" srcOrd="4" destOrd="0" presId="urn:microsoft.com/office/officeart/2005/8/layout/lProcess2"/>
    <dgm:cxn modelId="{15AEC16D-2274-42C8-9C02-637E932CB83C}" type="presParOf" srcId="{DA9BAAD6-220E-41D0-A991-6AF51F3AB0BE}" destId="{CC8F28B1-7D5B-4E26-B026-F46F4F5DB10E}" srcOrd="1" destOrd="0" presId="urn:microsoft.com/office/officeart/2005/8/layout/lProcess2"/>
    <dgm:cxn modelId="{192A0A85-9D96-4325-8D22-6C8CEE52084C}" type="presParOf" srcId="{DA9BAAD6-220E-41D0-A991-6AF51F3AB0BE}" destId="{2D35C5E5-6D09-4228-AC85-B5F6E4625A90}" srcOrd="2" destOrd="0" presId="urn:microsoft.com/office/officeart/2005/8/layout/lProcess2"/>
    <dgm:cxn modelId="{46407ADB-5DAF-4BA4-A381-9948E9C3E5FE}" type="presParOf" srcId="{2D35C5E5-6D09-4228-AC85-B5F6E4625A90}" destId="{CE2D218F-357F-4697-AF09-5872579738D0}" srcOrd="0" destOrd="0" presId="urn:microsoft.com/office/officeart/2005/8/layout/lProcess2"/>
    <dgm:cxn modelId="{65171362-2131-4349-A5A0-A5C3F1073E91}" type="presParOf" srcId="{2D35C5E5-6D09-4228-AC85-B5F6E4625A90}" destId="{AE332F14-2B76-410C-B3C1-E8CFC0D67C0A}" srcOrd="1" destOrd="0" presId="urn:microsoft.com/office/officeart/2005/8/layout/lProcess2"/>
    <dgm:cxn modelId="{3B9B7189-1D01-4E5C-864C-0A1D81CE2180}" type="presParOf" srcId="{2D35C5E5-6D09-4228-AC85-B5F6E4625A90}" destId="{14DDDF4E-C54D-4B57-B0F3-CC49F79F0C74}" srcOrd="2" destOrd="0" presId="urn:microsoft.com/office/officeart/2005/8/layout/lProcess2"/>
    <dgm:cxn modelId="{26674ED9-2172-490A-849D-AC675CAD7B3D}" type="presParOf" srcId="{14DDDF4E-C54D-4B57-B0F3-CC49F79F0C74}" destId="{81A8F787-18AD-47A3-84D5-DAFF086B81F4}" srcOrd="0" destOrd="0" presId="urn:microsoft.com/office/officeart/2005/8/layout/lProcess2"/>
    <dgm:cxn modelId="{F458DC36-4E57-4560-9EE4-48B595C4800D}" type="presParOf" srcId="{81A8F787-18AD-47A3-84D5-DAFF086B81F4}" destId="{0395BB67-B1A7-48D9-ACEF-BCB708B3C609}" srcOrd="0" destOrd="0" presId="urn:microsoft.com/office/officeart/2005/8/layout/lProcess2"/>
    <dgm:cxn modelId="{3E8C1852-D7B5-4C6C-BA25-38C1DBB5EFC0}" type="presParOf" srcId="{81A8F787-18AD-47A3-84D5-DAFF086B81F4}" destId="{8923197F-CDE7-44C5-95EB-659481A3436A}" srcOrd="1" destOrd="0" presId="urn:microsoft.com/office/officeart/2005/8/layout/lProcess2"/>
    <dgm:cxn modelId="{E9BF6078-2EC0-43BF-AE98-1FB27E61CD1D}" type="presParOf" srcId="{81A8F787-18AD-47A3-84D5-DAFF086B81F4}" destId="{F0883255-F78D-4CEE-859E-9F4022A17055}" srcOrd="2" destOrd="0" presId="urn:microsoft.com/office/officeart/2005/8/layout/lProcess2"/>
    <dgm:cxn modelId="{82027892-61BF-4BC5-AF04-3F0242180282}" type="presParOf" srcId="{DA9BAAD6-220E-41D0-A991-6AF51F3AB0BE}" destId="{5A9ED112-A48F-463B-A1DC-4FDBC6F7C3AD}" srcOrd="3" destOrd="0" presId="urn:microsoft.com/office/officeart/2005/8/layout/lProcess2"/>
    <dgm:cxn modelId="{5727ACAD-34D1-469B-8E38-A836241BAD6B}" type="presParOf" srcId="{DA9BAAD6-220E-41D0-A991-6AF51F3AB0BE}" destId="{49EE891F-4260-46C8-914D-6A0BD711BC69}" srcOrd="4" destOrd="0" presId="urn:microsoft.com/office/officeart/2005/8/layout/lProcess2"/>
    <dgm:cxn modelId="{B470BE57-3FF1-4E3B-BE93-9267E2F7325F}" type="presParOf" srcId="{49EE891F-4260-46C8-914D-6A0BD711BC69}" destId="{CCE9FFB1-017F-4CE1-893A-CF5B27612BE6}" srcOrd="0" destOrd="0" presId="urn:microsoft.com/office/officeart/2005/8/layout/lProcess2"/>
    <dgm:cxn modelId="{C741DAEE-2B90-484E-BDD4-F7D1E8A81FBF}" type="presParOf" srcId="{49EE891F-4260-46C8-914D-6A0BD711BC69}" destId="{9F25109D-D388-4E77-B0E8-6BF912A75349}" srcOrd="1" destOrd="0" presId="urn:microsoft.com/office/officeart/2005/8/layout/lProcess2"/>
    <dgm:cxn modelId="{A2597228-44A3-4A02-BD33-DB0BAF5CF52E}" type="presParOf" srcId="{49EE891F-4260-46C8-914D-6A0BD711BC69}" destId="{C5E13397-D197-45C6-9858-5936A5A644A8}" srcOrd="2" destOrd="0" presId="urn:microsoft.com/office/officeart/2005/8/layout/lProcess2"/>
    <dgm:cxn modelId="{C6C9C935-1092-4658-9C4D-97EE0A0350B2}" type="presParOf" srcId="{C5E13397-D197-45C6-9858-5936A5A644A8}" destId="{66378462-87F0-47C1-B052-DE119974431E}" srcOrd="0" destOrd="0" presId="urn:microsoft.com/office/officeart/2005/8/layout/lProcess2"/>
    <dgm:cxn modelId="{747FAE82-3F9D-433C-AA54-796FE172DFCB}" type="presParOf" srcId="{66378462-87F0-47C1-B052-DE119974431E}" destId="{3BF9816F-C21E-4409-A572-CD576BD0D2FB}" srcOrd="0" destOrd="0" presId="urn:microsoft.com/office/officeart/2005/8/layout/lProcess2"/>
    <dgm:cxn modelId="{50055C88-D9C6-41F7-98D3-2677FCFB9661}" type="presParOf" srcId="{66378462-87F0-47C1-B052-DE119974431E}" destId="{04372A23-FF94-4FD7-B569-233088118242}" srcOrd="1" destOrd="0" presId="urn:microsoft.com/office/officeart/2005/8/layout/lProcess2"/>
    <dgm:cxn modelId="{BD5BC966-24A6-49C9-BAF4-600646ADB4DA}" type="presParOf" srcId="{66378462-87F0-47C1-B052-DE119974431E}" destId="{A5CD91A9-C252-4892-871F-3D18C9DEF3E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0D766-A67B-4746-92CC-A7B94B1B69CA}">
      <dsp:nvSpPr>
        <dsp:cNvPr id="0" name=""/>
        <dsp:cNvSpPr/>
      </dsp:nvSpPr>
      <dsp:spPr>
        <a:xfrm>
          <a:off x="2276" y="249827"/>
          <a:ext cx="8438549" cy="619343"/>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0" kern="1200" dirty="0" smtClean="0">
              <a:solidFill>
                <a:schemeClr val="tx1">
                  <a:lumMod val="75000"/>
                  <a:lumOff val="25000"/>
                </a:schemeClr>
              </a:solidFill>
            </a:rPr>
            <a:t>DS Compliance Framework</a:t>
          </a:r>
          <a:endParaRPr lang="en-CA" sz="2400" b="0" kern="1200" dirty="0">
            <a:solidFill>
              <a:schemeClr val="tx1">
                <a:lumMod val="75000"/>
                <a:lumOff val="25000"/>
              </a:schemeClr>
            </a:solidFill>
          </a:endParaRPr>
        </a:p>
      </dsp:txBody>
      <dsp:txXfrm>
        <a:off x="20416" y="267967"/>
        <a:ext cx="8402269" cy="583063"/>
      </dsp:txXfrm>
    </dsp:sp>
    <dsp:sp modelId="{731D5943-8C01-4721-A8E1-9D3425E3B110}">
      <dsp:nvSpPr>
        <dsp:cNvPr id="0" name=""/>
        <dsp:cNvSpPr/>
      </dsp:nvSpPr>
      <dsp:spPr>
        <a:xfrm>
          <a:off x="122956" y="1074944"/>
          <a:ext cx="1665271" cy="71100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0" kern="1200" dirty="0" smtClean="0">
              <a:solidFill>
                <a:srgbClr val="57585A"/>
              </a:solidFill>
            </a:rPr>
            <a:t>Compliance Support</a:t>
          </a:r>
          <a:endParaRPr lang="en-CA" sz="1600" b="0" kern="1200" dirty="0">
            <a:solidFill>
              <a:srgbClr val="57585A"/>
            </a:solidFill>
          </a:endParaRPr>
        </a:p>
      </dsp:txBody>
      <dsp:txXfrm>
        <a:off x="143781" y="1095769"/>
        <a:ext cx="1623621" cy="669354"/>
      </dsp:txXfrm>
    </dsp:sp>
    <dsp:sp modelId="{8723A4DB-D360-48D3-B6F3-A31623D7F0B3}">
      <dsp:nvSpPr>
        <dsp:cNvPr id="0" name=""/>
        <dsp:cNvSpPr/>
      </dsp:nvSpPr>
      <dsp:spPr>
        <a:xfrm>
          <a:off x="135033" y="1904976"/>
          <a:ext cx="1660642" cy="3927197"/>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65000"/>
                  <a:lumOff val="35000"/>
                </a:schemeClr>
              </a:solidFill>
            </a:rPr>
            <a:t>The intention is that service agencies achieve compliance </a:t>
          </a:r>
          <a:r>
            <a:rPr lang="en-CA" sz="1200" u="sng" kern="1200" dirty="0" smtClean="0">
              <a:solidFill>
                <a:schemeClr val="tx1">
                  <a:lumMod val="65000"/>
                  <a:lumOff val="35000"/>
                </a:schemeClr>
              </a:solidFill>
            </a:rPr>
            <a:t>prior</a:t>
          </a:r>
          <a:r>
            <a:rPr lang="en-CA" sz="1200" kern="1200" dirty="0" smtClean="0">
              <a:solidFill>
                <a:schemeClr val="tx1">
                  <a:lumMod val="65000"/>
                  <a:lumOff val="35000"/>
                </a:schemeClr>
              </a:solidFill>
            </a:rPr>
            <a:t> to inspection.</a:t>
          </a:r>
        </a:p>
        <a:p>
          <a:pPr lvl="0" algn="ctr" defTabSz="533400">
            <a:lnSpc>
              <a:spcPct val="90000"/>
            </a:lnSpc>
            <a:spcBef>
              <a:spcPct val="0"/>
            </a:spcBef>
            <a:spcAft>
              <a:spcPct val="35000"/>
            </a:spcAft>
          </a:pPr>
          <a:endParaRPr lang="en-CA" sz="1200" kern="1200" dirty="0" smtClean="0">
            <a:solidFill>
              <a:schemeClr val="tx1">
                <a:lumMod val="65000"/>
                <a:lumOff val="35000"/>
              </a:schemeClr>
            </a:solidFill>
          </a:endParaRPr>
        </a:p>
        <a:p>
          <a:pPr lvl="0" algn="ctr" defTabSz="533400">
            <a:lnSpc>
              <a:spcPct val="90000"/>
            </a:lnSpc>
            <a:spcBef>
              <a:spcPct val="0"/>
            </a:spcBef>
            <a:spcAft>
              <a:spcPct val="35000"/>
            </a:spcAft>
          </a:pPr>
          <a:r>
            <a:rPr lang="en-CA" sz="1200" kern="1200" dirty="0" smtClean="0">
              <a:solidFill>
                <a:schemeClr val="tx1">
                  <a:lumMod val="65000"/>
                  <a:lumOff val="35000"/>
                </a:schemeClr>
              </a:solidFill>
            </a:rPr>
            <a:t>Information, support and resources  are available to assist service agencies to understand the requirements and evidence required to meet MCSS expectations.</a:t>
          </a:r>
        </a:p>
        <a:p>
          <a:pPr lvl="0" algn="ctr" defTabSz="533400">
            <a:lnSpc>
              <a:spcPct val="90000"/>
            </a:lnSpc>
            <a:spcBef>
              <a:spcPct val="0"/>
            </a:spcBef>
            <a:spcAft>
              <a:spcPct val="35000"/>
            </a:spcAft>
          </a:pPr>
          <a:endParaRPr lang="en-CA" sz="1200" kern="1200" dirty="0" smtClean="0">
            <a:solidFill>
              <a:schemeClr val="tx1">
                <a:lumMod val="65000"/>
                <a:lumOff val="35000"/>
              </a:schemeClr>
            </a:solidFill>
          </a:endParaRPr>
        </a:p>
        <a:p>
          <a:pPr lvl="0" algn="ctr" defTabSz="533400">
            <a:lnSpc>
              <a:spcPct val="90000"/>
            </a:lnSpc>
            <a:spcBef>
              <a:spcPct val="0"/>
            </a:spcBef>
            <a:spcAft>
              <a:spcPct val="35000"/>
            </a:spcAft>
          </a:pPr>
          <a:r>
            <a:rPr lang="en-CA" sz="1200" kern="1200" dirty="0" smtClean="0">
              <a:solidFill>
                <a:schemeClr val="tx1">
                  <a:lumMod val="65000"/>
                  <a:lumOff val="35000"/>
                </a:schemeClr>
              </a:solidFill>
            </a:rPr>
            <a:t>Encourage service agencies to support one another to assist with compliance inspections.</a:t>
          </a:r>
          <a:endParaRPr lang="en-CA" sz="1200" kern="1200" dirty="0">
            <a:solidFill>
              <a:schemeClr val="tx1">
                <a:lumMod val="65000"/>
                <a:lumOff val="35000"/>
              </a:schemeClr>
            </a:solidFill>
          </a:endParaRPr>
        </a:p>
      </dsp:txBody>
      <dsp:txXfrm>
        <a:off x="183672" y="1953615"/>
        <a:ext cx="1563364" cy="3829919"/>
      </dsp:txXfrm>
    </dsp:sp>
    <dsp:sp modelId="{FDFB76FD-DAA4-4EE2-9C70-E4F6C34BF396}">
      <dsp:nvSpPr>
        <dsp:cNvPr id="0" name=""/>
        <dsp:cNvSpPr/>
      </dsp:nvSpPr>
      <dsp:spPr>
        <a:xfrm>
          <a:off x="2192434" y="1074944"/>
          <a:ext cx="2999229" cy="742202"/>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0" kern="1200" dirty="0" smtClean="0">
              <a:solidFill>
                <a:srgbClr val="57585A"/>
              </a:solidFill>
            </a:rPr>
            <a:t>Compliance </a:t>
          </a:r>
          <a:r>
            <a:rPr lang="en-CA" sz="1600" b="0" kern="1200" dirty="0" smtClean="0">
              <a:solidFill>
                <a:schemeClr val="tx1">
                  <a:lumMod val="65000"/>
                  <a:lumOff val="35000"/>
                </a:schemeClr>
              </a:solidFill>
            </a:rPr>
            <a:t>Process</a:t>
          </a:r>
          <a:endParaRPr lang="en-CA" sz="1600" b="0" strike="sngStrike" kern="1200" dirty="0">
            <a:solidFill>
              <a:schemeClr val="tx1">
                <a:lumMod val="65000"/>
                <a:lumOff val="35000"/>
              </a:schemeClr>
            </a:solidFill>
          </a:endParaRPr>
        </a:p>
      </dsp:txBody>
      <dsp:txXfrm>
        <a:off x="2214172" y="1096682"/>
        <a:ext cx="2955753" cy="698726"/>
      </dsp:txXfrm>
    </dsp:sp>
    <dsp:sp modelId="{6DDAB2C4-5B73-44C9-8570-E812BCE0AF93}">
      <dsp:nvSpPr>
        <dsp:cNvPr id="0" name=""/>
        <dsp:cNvSpPr/>
      </dsp:nvSpPr>
      <dsp:spPr>
        <a:xfrm>
          <a:off x="2162576" y="1954969"/>
          <a:ext cx="3001658" cy="383623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endParaRPr lang="en-CA" sz="100" kern="1200" dirty="0"/>
        </a:p>
      </dsp:txBody>
      <dsp:txXfrm>
        <a:off x="2250492" y="2042885"/>
        <a:ext cx="2825826" cy="3660402"/>
      </dsp:txXfrm>
    </dsp:sp>
    <dsp:sp modelId="{4BF4D392-E17D-4D17-9FCA-1DEDC181100A}">
      <dsp:nvSpPr>
        <dsp:cNvPr id="0" name=""/>
        <dsp:cNvSpPr/>
      </dsp:nvSpPr>
      <dsp:spPr>
        <a:xfrm>
          <a:off x="5306150" y="1087710"/>
          <a:ext cx="2999229" cy="742202"/>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0" kern="1200" dirty="0" smtClean="0">
              <a:solidFill>
                <a:srgbClr val="57585A"/>
              </a:solidFill>
            </a:rPr>
            <a:t>Enforcement (if necessary)</a:t>
          </a:r>
          <a:endParaRPr lang="en-CA" sz="1600" b="0" kern="1200" dirty="0">
            <a:solidFill>
              <a:srgbClr val="57585A"/>
            </a:solidFill>
          </a:endParaRPr>
        </a:p>
      </dsp:txBody>
      <dsp:txXfrm>
        <a:off x="5327888" y="1109448"/>
        <a:ext cx="2955753" cy="698726"/>
      </dsp:txXfrm>
    </dsp:sp>
    <dsp:sp modelId="{27E40AC6-7921-48F7-85D2-05956C5FA2EC}">
      <dsp:nvSpPr>
        <dsp:cNvPr id="0" name=""/>
        <dsp:cNvSpPr/>
      </dsp:nvSpPr>
      <dsp:spPr>
        <a:xfrm>
          <a:off x="5316622" y="1981226"/>
          <a:ext cx="3001658" cy="383623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CA" sz="6500" kern="1200"/>
        </a:p>
      </dsp:txBody>
      <dsp:txXfrm>
        <a:off x="5404538" y="2069142"/>
        <a:ext cx="2825826" cy="3660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265C6-1379-4EDB-9D99-82BD4E3701D6}">
      <dsp:nvSpPr>
        <dsp:cNvPr id="0" name=""/>
        <dsp:cNvSpPr/>
      </dsp:nvSpPr>
      <dsp:spPr>
        <a:xfrm>
          <a:off x="234314" y="0"/>
          <a:ext cx="2655570" cy="3068285"/>
        </a:xfrm>
        <a:prstGeom prst="rightArrow">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C6DC3078-3E90-42C9-93E8-FB982F275FCB}">
      <dsp:nvSpPr>
        <dsp:cNvPr id="0" name=""/>
        <dsp:cNvSpPr/>
      </dsp:nvSpPr>
      <dsp:spPr>
        <a:xfrm>
          <a:off x="30999" y="87335"/>
          <a:ext cx="1025405" cy="2980949"/>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n-CA" sz="1200" kern="1200" dirty="0" smtClean="0">
              <a:solidFill>
                <a:schemeClr val="tx1">
                  <a:lumMod val="75000"/>
                  <a:lumOff val="25000"/>
                </a:schemeClr>
              </a:solidFill>
            </a:rPr>
            <a:t> Inspection occurs</a:t>
          </a:r>
        </a:p>
        <a:p>
          <a:pPr lvl="0" algn="ctr" defTabSz="533400">
            <a:lnSpc>
              <a:spcPct val="100000"/>
            </a:lnSpc>
            <a:spcBef>
              <a:spcPct val="0"/>
            </a:spcBef>
            <a:spcAft>
              <a:spcPts val="0"/>
            </a:spcAft>
          </a:pPr>
          <a:endParaRPr lang="en-CA" sz="1200" kern="1200" dirty="0" smtClean="0">
            <a:solidFill>
              <a:schemeClr val="tx1">
                <a:lumMod val="75000"/>
                <a:lumOff val="25000"/>
              </a:schemeClr>
            </a:solidFill>
          </a:endParaRPr>
        </a:p>
        <a:p>
          <a:pPr lvl="0" algn="ctr" defTabSz="533400">
            <a:lnSpc>
              <a:spcPct val="100000"/>
            </a:lnSpc>
            <a:spcBef>
              <a:spcPct val="0"/>
            </a:spcBef>
            <a:spcAft>
              <a:spcPts val="0"/>
            </a:spcAft>
          </a:pPr>
          <a:r>
            <a:rPr lang="en-CA" sz="1200" kern="1200" baseline="0" dirty="0" smtClean="0">
              <a:solidFill>
                <a:schemeClr val="tx1">
                  <a:lumMod val="75000"/>
                  <a:lumOff val="25000"/>
                </a:schemeClr>
              </a:solidFill>
            </a:rPr>
            <a:t>On going support and resolution mechanism available to clarify compliance requirement</a:t>
          </a:r>
          <a:endParaRPr lang="en-CA" sz="1200" kern="1200" dirty="0" smtClean="0">
            <a:solidFill>
              <a:schemeClr val="tx1">
                <a:lumMod val="75000"/>
                <a:lumOff val="25000"/>
              </a:schemeClr>
            </a:solidFill>
          </a:endParaRPr>
        </a:p>
        <a:p>
          <a:pPr lvl="0" algn="ctr" defTabSz="533400">
            <a:lnSpc>
              <a:spcPct val="100000"/>
            </a:lnSpc>
            <a:spcBef>
              <a:spcPct val="0"/>
            </a:spcBef>
            <a:spcAft>
              <a:spcPts val="0"/>
            </a:spcAft>
          </a:pPr>
          <a:endParaRPr lang="en-CA" sz="1200" kern="1200" dirty="0" smtClean="0">
            <a:solidFill>
              <a:schemeClr val="tx1"/>
            </a:solidFill>
          </a:endParaRPr>
        </a:p>
        <a:p>
          <a:pPr lvl="0" algn="ctr" defTabSz="533400">
            <a:lnSpc>
              <a:spcPct val="100000"/>
            </a:lnSpc>
            <a:spcBef>
              <a:spcPct val="0"/>
            </a:spcBef>
            <a:spcAft>
              <a:spcPts val="0"/>
            </a:spcAft>
          </a:pPr>
          <a:endParaRPr lang="en-CA" sz="1200" kern="1200" dirty="0" smtClean="0">
            <a:solidFill>
              <a:schemeClr val="tx1"/>
            </a:solidFill>
          </a:endParaRPr>
        </a:p>
      </dsp:txBody>
      <dsp:txXfrm>
        <a:off x="81055" y="137391"/>
        <a:ext cx="925293" cy="2880837"/>
      </dsp:txXfrm>
    </dsp:sp>
    <dsp:sp modelId="{73D3A2A5-8A2B-43F0-A104-5AE47B8F1309}">
      <dsp:nvSpPr>
        <dsp:cNvPr id="0" name=""/>
        <dsp:cNvSpPr/>
      </dsp:nvSpPr>
      <dsp:spPr>
        <a:xfrm>
          <a:off x="1158240" y="87335"/>
          <a:ext cx="913190" cy="2980949"/>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600"/>
            </a:spcAft>
          </a:pPr>
          <a:r>
            <a:rPr lang="en-CA" sz="1200" kern="1200" dirty="0" smtClean="0">
              <a:solidFill>
                <a:schemeClr val="tx1">
                  <a:lumMod val="75000"/>
                  <a:lumOff val="25000"/>
                </a:schemeClr>
              </a:solidFill>
            </a:rPr>
            <a:t>Provide timelines to service agency to achieve compliance</a:t>
          </a:r>
        </a:p>
      </dsp:txBody>
      <dsp:txXfrm>
        <a:off x="1202818" y="131913"/>
        <a:ext cx="824034" cy="2891793"/>
      </dsp:txXfrm>
    </dsp:sp>
    <dsp:sp modelId="{83979C34-D664-4F43-AA99-3F84FBB650F5}">
      <dsp:nvSpPr>
        <dsp:cNvPr id="0" name=""/>
        <dsp:cNvSpPr/>
      </dsp:nvSpPr>
      <dsp:spPr>
        <a:xfrm>
          <a:off x="2142828" y="67931"/>
          <a:ext cx="913190" cy="2980949"/>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Post inspection results at 10 day mark  (or earlier if compliant)</a:t>
          </a:r>
          <a:endParaRPr lang="en-CA" sz="1100" kern="1200" dirty="0" smtClean="0">
            <a:solidFill>
              <a:schemeClr val="tx1"/>
            </a:solidFill>
          </a:endParaRPr>
        </a:p>
      </dsp:txBody>
      <dsp:txXfrm>
        <a:off x="2187406" y="112509"/>
        <a:ext cx="824034" cy="2891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1504-5815-4E86-A1C1-19CA60FA8FA7}">
      <dsp:nvSpPr>
        <dsp:cNvPr id="0" name=""/>
        <dsp:cNvSpPr/>
      </dsp:nvSpPr>
      <dsp:spPr>
        <a:xfrm>
          <a:off x="173555" y="17917"/>
          <a:ext cx="2655570" cy="2962960"/>
        </a:xfrm>
        <a:prstGeom prst="rightArrow">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64836724-5DA6-49B5-8A3A-8F631E405116}">
      <dsp:nvSpPr>
        <dsp:cNvPr id="0" name=""/>
        <dsp:cNvSpPr/>
      </dsp:nvSpPr>
      <dsp:spPr>
        <a:xfrm>
          <a:off x="60895" y="0"/>
          <a:ext cx="962601" cy="2980878"/>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Notice of Compliance Order</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10  days for high risk</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40 days for low or moderate risk</a:t>
          </a:r>
        </a:p>
      </dsp:txBody>
      <dsp:txXfrm>
        <a:off x="107885" y="46990"/>
        <a:ext cx="868621" cy="2886898"/>
      </dsp:txXfrm>
    </dsp:sp>
    <dsp:sp modelId="{F61131C9-EA74-481A-8D23-E029C423372C}">
      <dsp:nvSpPr>
        <dsp:cNvPr id="0" name=""/>
        <dsp:cNvSpPr/>
      </dsp:nvSpPr>
      <dsp:spPr>
        <a:xfrm>
          <a:off x="1111443" y="0"/>
          <a:ext cx="932889" cy="2980878"/>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Compliance Order</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Director to establish timeframe to achieve compliance</a:t>
          </a:r>
          <a:endParaRPr lang="en-CA" sz="1200" kern="1200" dirty="0">
            <a:solidFill>
              <a:schemeClr val="tx1">
                <a:lumMod val="75000"/>
                <a:lumOff val="25000"/>
              </a:schemeClr>
            </a:solidFill>
          </a:endParaRPr>
        </a:p>
      </dsp:txBody>
      <dsp:txXfrm>
        <a:off x="1156983" y="45540"/>
        <a:ext cx="841809" cy="2889798"/>
      </dsp:txXfrm>
    </dsp:sp>
    <dsp:sp modelId="{C199A031-ECE3-4B30-B90F-E63C170876FC}">
      <dsp:nvSpPr>
        <dsp:cNvPr id="0" name=""/>
        <dsp:cNvSpPr/>
      </dsp:nvSpPr>
      <dsp:spPr>
        <a:xfrm>
          <a:off x="2133911" y="0"/>
          <a:ext cx="932889" cy="2980878"/>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Extreme cases of persistent non-compliance:</a:t>
          </a: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 </a:t>
          </a:r>
        </a:p>
        <a:p>
          <a:pPr lvl="0" algn="ctr" defTabSz="533400">
            <a:lnSpc>
              <a:spcPct val="100000"/>
            </a:lnSpc>
            <a:spcBef>
              <a:spcPct val="0"/>
            </a:spcBef>
            <a:spcAft>
              <a:spcPct val="35000"/>
            </a:spcAft>
          </a:pPr>
          <a:r>
            <a:rPr lang="en-CA" sz="1200" kern="1200" dirty="0" smtClean="0">
              <a:solidFill>
                <a:schemeClr val="tx1">
                  <a:lumMod val="75000"/>
                  <a:lumOff val="25000"/>
                </a:schemeClr>
              </a:solidFill>
            </a:rPr>
            <a:t>Immediate takeover</a:t>
          </a:r>
          <a:br>
            <a:rPr lang="en-CA" sz="1200" kern="1200" dirty="0" smtClean="0">
              <a:solidFill>
                <a:schemeClr val="tx1">
                  <a:lumMod val="75000"/>
                  <a:lumOff val="25000"/>
                </a:schemeClr>
              </a:solidFill>
            </a:rPr>
          </a:br>
          <a:r>
            <a:rPr lang="en-CA" sz="1200" kern="1200" dirty="0" smtClean="0">
              <a:solidFill>
                <a:schemeClr val="tx1">
                  <a:lumMod val="75000"/>
                  <a:lumOff val="25000"/>
                </a:schemeClr>
              </a:solidFill>
            </a:rPr>
            <a:t>(s. 31)</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Termination of funding (s.30(7))</a:t>
          </a:r>
          <a:endParaRPr lang="en-CA" sz="1200" kern="1200" dirty="0">
            <a:solidFill>
              <a:schemeClr val="tx1">
                <a:lumMod val="75000"/>
                <a:lumOff val="25000"/>
              </a:schemeClr>
            </a:solidFill>
          </a:endParaRPr>
        </a:p>
      </dsp:txBody>
      <dsp:txXfrm>
        <a:off x="2179451" y="45540"/>
        <a:ext cx="841809" cy="28897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6A945-DF72-4E3F-84C2-05903E672D40}">
      <dsp:nvSpPr>
        <dsp:cNvPr id="0" name=""/>
        <dsp:cNvSpPr/>
      </dsp:nvSpPr>
      <dsp:spPr>
        <a:xfrm rot="5400000">
          <a:off x="68313" y="877650"/>
          <a:ext cx="49691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0493469D-0D4A-433F-9A2B-7E4824FCC3C1}">
      <dsp:nvSpPr>
        <dsp:cNvPr id="0" name=""/>
        <dsp:cNvSpPr/>
      </dsp:nvSpPr>
      <dsp:spPr>
        <a:xfrm>
          <a:off x="1" y="208788"/>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Entrance meeting</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31950" y="240737"/>
        <a:ext cx="1098284" cy="590469"/>
      </dsp:txXfrm>
    </dsp:sp>
    <dsp:sp modelId="{E5B9797B-238C-4E4B-B3CB-EAAA1178ADEA}">
      <dsp:nvSpPr>
        <dsp:cNvPr id="0" name=""/>
        <dsp:cNvSpPr/>
      </dsp:nvSpPr>
      <dsp:spPr>
        <a:xfrm>
          <a:off x="1285880" y="515621"/>
          <a:ext cx="3177597" cy="642214"/>
        </a:xfrm>
        <a:prstGeom prst="rect">
          <a:avLst/>
        </a:prstGeom>
        <a:noFill/>
        <a:ln>
          <a:noFill/>
        </a:ln>
        <a:effectLst/>
      </dsp:spPr>
      <dsp:style>
        <a:lnRef idx="0">
          <a:scrgbClr r="0" g="0" b="0"/>
        </a:lnRef>
        <a:fillRef idx="0">
          <a:scrgbClr r="0" g="0" b="0"/>
        </a:fillRef>
        <a:effectRef idx="0">
          <a:scrgbClr r="0" g="0" b="0"/>
        </a:effectRef>
        <a:fontRef idx="minor"/>
      </dsp:style>
    </dsp:sp>
    <dsp:sp modelId="{2483DD68-AAC0-45F6-BD5C-96D3DFEF957A}">
      <dsp:nvSpPr>
        <dsp:cNvPr id="0" name=""/>
        <dsp:cNvSpPr/>
      </dsp:nvSpPr>
      <dsp:spPr>
        <a:xfrm rot="5400000">
          <a:off x="762429" y="1603168"/>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B68788E-F72A-43D7-BF73-E7E11DEFF417}">
      <dsp:nvSpPr>
        <dsp:cNvPr id="0" name=""/>
        <dsp:cNvSpPr/>
      </dsp:nvSpPr>
      <dsp:spPr>
        <a:xfrm>
          <a:off x="685805" y="955894"/>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717754" y="987843"/>
        <a:ext cx="1098284" cy="590469"/>
      </dsp:txXfrm>
    </dsp:sp>
    <dsp:sp modelId="{AD1F22EA-1D65-4973-92DA-DDC723D83847}">
      <dsp:nvSpPr>
        <dsp:cNvPr id="0" name=""/>
        <dsp:cNvSpPr/>
      </dsp:nvSpPr>
      <dsp:spPr>
        <a:xfrm>
          <a:off x="2054784" y="1235591"/>
          <a:ext cx="3177622" cy="642214"/>
        </a:xfrm>
        <a:prstGeom prst="rect">
          <a:avLst/>
        </a:prstGeom>
        <a:noFill/>
        <a:ln>
          <a:noFill/>
        </a:ln>
        <a:effectLst/>
      </dsp:spPr>
      <dsp:style>
        <a:lnRef idx="0">
          <a:scrgbClr r="0" g="0" b="0"/>
        </a:lnRef>
        <a:fillRef idx="0">
          <a:scrgbClr r="0" g="0" b="0"/>
        </a:fillRef>
        <a:effectRef idx="0">
          <a:scrgbClr r="0" g="0" b="0"/>
        </a:effectRef>
        <a:fontRef idx="minor"/>
      </dsp:style>
    </dsp:sp>
    <dsp:sp modelId="{6CD4AC3D-0169-448A-8C61-40E2DFC0EE71}">
      <dsp:nvSpPr>
        <dsp:cNvPr id="0" name=""/>
        <dsp:cNvSpPr/>
      </dsp:nvSpPr>
      <dsp:spPr>
        <a:xfrm rot="5400000">
          <a:off x="1527833" y="2380063"/>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0CE17533-2C83-45BF-9FEB-7048F7EC29BA}">
      <dsp:nvSpPr>
        <dsp:cNvPr id="0" name=""/>
        <dsp:cNvSpPr/>
      </dsp:nvSpPr>
      <dsp:spPr>
        <a:xfrm>
          <a:off x="1428619" y="1728518"/>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Exit meeting and sign off</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1460568" y="1760467"/>
        <a:ext cx="1098284" cy="590469"/>
      </dsp:txXfrm>
    </dsp:sp>
    <dsp:sp modelId="{0AE31867-14CC-436C-A763-3EEA69CA673F}">
      <dsp:nvSpPr>
        <dsp:cNvPr id="0" name=""/>
        <dsp:cNvSpPr/>
      </dsp:nvSpPr>
      <dsp:spPr>
        <a:xfrm>
          <a:off x="4201387" y="1977017"/>
          <a:ext cx="825611" cy="642214"/>
        </a:xfrm>
        <a:prstGeom prst="rect">
          <a:avLst/>
        </a:prstGeom>
        <a:noFill/>
        <a:ln>
          <a:noFill/>
        </a:ln>
        <a:effectLst/>
      </dsp:spPr>
      <dsp:style>
        <a:lnRef idx="0">
          <a:scrgbClr r="0" g="0" b="0"/>
        </a:lnRef>
        <a:fillRef idx="0">
          <a:scrgbClr r="0" g="0" b="0"/>
        </a:fillRef>
        <a:effectRef idx="0">
          <a:scrgbClr r="0" g="0" b="0"/>
        </a:effectRef>
        <a:fontRef idx="minor"/>
      </dsp:style>
    </dsp:sp>
    <dsp:sp modelId="{CD5B0FD5-3464-4967-A727-8F4074422DD7}">
      <dsp:nvSpPr>
        <dsp:cNvPr id="0" name=""/>
        <dsp:cNvSpPr/>
      </dsp:nvSpPr>
      <dsp:spPr>
        <a:xfrm rot="5400000">
          <a:off x="2224384" y="3188125"/>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C35DF18-AC4D-4021-A9A0-5D89AE9BBAA6}">
      <dsp:nvSpPr>
        <dsp:cNvPr id="0" name=""/>
        <dsp:cNvSpPr/>
      </dsp:nvSpPr>
      <dsp:spPr>
        <a:xfrm>
          <a:off x="2133595" y="2479895"/>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Compliance results</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2165544" y="2511844"/>
        <a:ext cx="1098284" cy="590469"/>
      </dsp:txXfrm>
    </dsp:sp>
    <dsp:sp modelId="{34C3E0E5-A717-4B66-A274-A3FA514E6353}">
      <dsp:nvSpPr>
        <dsp:cNvPr id="0" name=""/>
        <dsp:cNvSpPr/>
      </dsp:nvSpPr>
      <dsp:spPr>
        <a:xfrm>
          <a:off x="6161566" y="2735102"/>
          <a:ext cx="825611" cy="642214"/>
        </a:xfrm>
        <a:prstGeom prst="rect">
          <a:avLst/>
        </a:prstGeom>
        <a:noFill/>
        <a:ln>
          <a:noFill/>
        </a:ln>
        <a:effectLst/>
      </dsp:spPr>
      <dsp:style>
        <a:lnRef idx="0">
          <a:scrgbClr r="0" g="0" b="0"/>
        </a:lnRef>
        <a:fillRef idx="0">
          <a:scrgbClr r="0" g="0" b="0"/>
        </a:fillRef>
        <a:effectRef idx="0">
          <a:scrgbClr r="0" g="0" b="0"/>
        </a:effectRef>
        <a:fontRef idx="minor"/>
      </dsp:style>
    </dsp:sp>
    <dsp:sp modelId="{0B350253-01C1-4E6D-A708-3B27FB3D7830}">
      <dsp:nvSpPr>
        <dsp:cNvPr id="0" name=""/>
        <dsp:cNvSpPr/>
      </dsp:nvSpPr>
      <dsp:spPr>
        <a:xfrm rot="5400000">
          <a:off x="2934123" y="3889165"/>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8241C42F-867C-477E-AF5C-3339776CC77A}">
      <dsp:nvSpPr>
        <dsp:cNvPr id="0" name=""/>
        <dsp:cNvSpPr/>
      </dsp:nvSpPr>
      <dsp:spPr>
        <a:xfrm>
          <a:off x="2842260" y="3226656"/>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Submitting CAT to Ministry</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2874209" y="3258605"/>
        <a:ext cx="1098284" cy="590469"/>
      </dsp:txXfrm>
    </dsp:sp>
    <dsp:sp modelId="{C946E5D4-67D9-4560-9A61-6D65DA96B68E}">
      <dsp:nvSpPr>
        <dsp:cNvPr id="0" name=""/>
        <dsp:cNvSpPr/>
      </dsp:nvSpPr>
      <dsp:spPr>
        <a:xfrm>
          <a:off x="7251881" y="3504117"/>
          <a:ext cx="825611" cy="642214"/>
        </a:xfrm>
        <a:prstGeom prst="rect">
          <a:avLst/>
        </a:prstGeom>
        <a:noFill/>
        <a:ln>
          <a:noFill/>
        </a:ln>
        <a:effectLst/>
      </dsp:spPr>
      <dsp:style>
        <a:lnRef idx="0">
          <a:scrgbClr r="0" g="0" b="0"/>
        </a:lnRef>
        <a:fillRef idx="0">
          <a:scrgbClr r="0" g="0" b="0"/>
        </a:fillRef>
        <a:effectRef idx="0">
          <a:scrgbClr r="0" g="0" b="0"/>
        </a:effectRef>
        <a:fontRef idx="minor"/>
      </dsp:style>
    </dsp:sp>
    <dsp:sp modelId="{FF49D94D-3806-406A-912B-B1B0DA67D6D0}">
      <dsp:nvSpPr>
        <dsp:cNvPr id="0" name=""/>
        <dsp:cNvSpPr/>
      </dsp:nvSpPr>
      <dsp:spPr>
        <a:xfrm>
          <a:off x="3581404" y="3927696"/>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Within 10 Days post inspection</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3613353" y="3959645"/>
        <a:ext cx="1098284" cy="590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3B2DE-5C17-40EA-B77F-1BB5E8321BB2}">
      <dsp:nvSpPr>
        <dsp:cNvPr id="0" name=""/>
        <dsp:cNvSpPr/>
      </dsp:nvSpPr>
      <dsp:spPr>
        <a:xfrm>
          <a:off x="1023" y="0"/>
          <a:ext cx="2660302" cy="469900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lumMod val="65000"/>
                  <a:lumOff val="35000"/>
                </a:schemeClr>
              </a:solidFill>
              <a:latin typeface="Calibri" panose="020F0502020204030204" pitchFamily="34" charset="0"/>
              <a:cs typeface="Calibri" panose="020F0502020204030204" pitchFamily="34" charset="0"/>
            </a:rPr>
            <a:t>IMMEDIATE </a:t>
          </a:r>
          <a:r>
            <a:rPr lang="en-CA" sz="2200" kern="1200" dirty="0" smtClean="0">
              <a:solidFill>
                <a:schemeClr val="tx1">
                  <a:lumMod val="65000"/>
                  <a:lumOff val="35000"/>
                </a:schemeClr>
              </a:solidFill>
              <a:latin typeface="Calibri" panose="020F0502020204030204" pitchFamily="34" charset="0"/>
              <a:cs typeface="Calibri" panose="020F0502020204030204" pitchFamily="34" charset="0"/>
            </a:rPr>
            <a:t> </a:t>
          </a:r>
          <a:endParaRPr lang="en-CA" sz="22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1023" y="0"/>
        <a:ext cx="2660302" cy="1409700"/>
      </dsp:txXfrm>
    </dsp:sp>
    <dsp:sp modelId="{779687D4-01BA-4DA9-80F3-9CF2FC6D7ADB}">
      <dsp:nvSpPr>
        <dsp:cNvPr id="0" name=""/>
        <dsp:cNvSpPr/>
      </dsp:nvSpPr>
      <dsp:spPr>
        <a:xfrm>
          <a:off x="310150" y="812798"/>
          <a:ext cx="2128242" cy="923165"/>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Non-compliance shall be corrected at the time of site inspection.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337189" y="839837"/>
        <a:ext cx="2074164" cy="869087"/>
      </dsp:txXfrm>
    </dsp:sp>
    <dsp:sp modelId="{FC3A0437-445B-4CBB-B3E7-82909E0F6707}">
      <dsp:nvSpPr>
        <dsp:cNvPr id="0" name=""/>
        <dsp:cNvSpPr/>
      </dsp:nvSpPr>
      <dsp:spPr>
        <a:xfrm>
          <a:off x="310150" y="1879595"/>
          <a:ext cx="2128242" cy="923165"/>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If non-compliance cannot be resolved at the time of inspection, written confirmation of compliance (email) must be provided to the Ministry within 24 </a:t>
          </a:r>
          <a:r>
            <a:rPr lang="en-CA" sz="1400" kern="1200" dirty="0" smtClean="0">
              <a:solidFill>
                <a:schemeClr val="bg1"/>
              </a:solidFill>
              <a:latin typeface="Calibri" panose="020F0502020204030204" pitchFamily="34" charset="0"/>
              <a:cs typeface="Calibri" panose="020F0502020204030204" pitchFamily="34" charset="0"/>
            </a:rPr>
            <a:t>hours. </a:t>
          </a:r>
          <a:endParaRPr lang="en-CA" sz="1400" kern="1200" dirty="0">
            <a:latin typeface="Calibri" panose="020F0502020204030204" pitchFamily="34" charset="0"/>
            <a:cs typeface="Calibri" panose="020F0502020204030204" pitchFamily="34" charset="0"/>
          </a:endParaRPr>
        </a:p>
      </dsp:txBody>
      <dsp:txXfrm>
        <a:off x="337189" y="1906634"/>
        <a:ext cx="2074164" cy="869087"/>
      </dsp:txXfrm>
    </dsp:sp>
    <dsp:sp modelId="{7D51B049-7E84-4AFC-A325-0C23819809CD}">
      <dsp:nvSpPr>
        <dsp:cNvPr id="0" name=""/>
        <dsp:cNvSpPr/>
      </dsp:nvSpPr>
      <dsp:spPr>
        <a:xfrm>
          <a:off x="317492" y="3403600"/>
          <a:ext cx="2128242" cy="923165"/>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24 hours of receipt of Non-Compliance Letter, the service agency shall return the CAT to the Ministry indicating the completion of corrective measures for IMMEDIATE </a:t>
          </a:r>
          <a:r>
            <a:rPr lang="en-CA" sz="1400" kern="1200" dirty="0" smtClean="0">
              <a:solidFill>
                <a:schemeClr val="bg1"/>
              </a:solidFill>
              <a:latin typeface="Calibri" panose="020F0502020204030204" pitchFamily="34" charset="0"/>
              <a:cs typeface="Calibri" panose="020F0502020204030204" pitchFamily="34" charset="0"/>
            </a:rPr>
            <a:t>non-compliances.</a:t>
          </a:r>
        </a:p>
      </dsp:txBody>
      <dsp:txXfrm>
        <a:off x="344531" y="3430639"/>
        <a:ext cx="2074164" cy="869087"/>
      </dsp:txXfrm>
    </dsp:sp>
    <dsp:sp modelId="{CE2D218F-357F-4697-AF09-5872579738D0}">
      <dsp:nvSpPr>
        <dsp:cNvPr id="0" name=""/>
        <dsp:cNvSpPr/>
      </dsp:nvSpPr>
      <dsp:spPr>
        <a:xfrm>
          <a:off x="2860848" y="0"/>
          <a:ext cx="2660302" cy="469900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lumMod val="65000"/>
                  <a:lumOff val="35000"/>
                </a:schemeClr>
              </a:solidFill>
              <a:latin typeface="Calibri" panose="020F0502020204030204" pitchFamily="34" charset="0"/>
              <a:cs typeface="Calibri" panose="020F0502020204030204" pitchFamily="34" charset="0"/>
            </a:rPr>
            <a:t>HIGH</a:t>
          </a:r>
          <a:endParaRPr lang="en-CA" sz="18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2860848" y="0"/>
        <a:ext cx="2660302" cy="1409700"/>
      </dsp:txXfrm>
    </dsp:sp>
    <dsp:sp modelId="{0395BB67-B1A7-48D9-ACEF-BCB708B3C609}">
      <dsp:nvSpPr>
        <dsp:cNvPr id="0" name=""/>
        <dsp:cNvSpPr/>
      </dsp:nvSpPr>
      <dsp:spPr>
        <a:xfrm>
          <a:off x="3126878" y="1269999"/>
          <a:ext cx="2128242" cy="1698967"/>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24 hours of receipt of Non-Compliance Letter, the service agency shall return the CAT to the Ministry to address non-compliances rated HIGH.  Action plan shall also include whether the service agency will complete corrective action within 10 business days or if the agency anticipates any issues with meeting the timelines.  </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3176639" y="1319760"/>
        <a:ext cx="2028720" cy="1599445"/>
      </dsp:txXfrm>
    </dsp:sp>
    <dsp:sp modelId="{F0883255-F78D-4CEE-859E-9F4022A17055}">
      <dsp:nvSpPr>
        <dsp:cNvPr id="0" name=""/>
        <dsp:cNvSpPr/>
      </dsp:nvSpPr>
      <dsp:spPr>
        <a:xfrm>
          <a:off x="3126878" y="3289786"/>
          <a:ext cx="2128242" cy="1173717"/>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3161255" y="3324163"/>
        <a:ext cx="2059488" cy="1104963"/>
      </dsp:txXfrm>
    </dsp:sp>
    <dsp:sp modelId="{CCE9FFB1-017F-4CE1-893A-CF5B27612BE6}">
      <dsp:nvSpPr>
        <dsp:cNvPr id="0" name=""/>
        <dsp:cNvSpPr/>
      </dsp:nvSpPr>
      <dsp:spPr>
        <a:xfrm>
          <a:off x="5720674" y="0"/>
          <a:ext cx="2660302" cy="469900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lumMod val="65000"/>
                  <a:lumOff val="35000"/>
                </a:schemeClr>
              </a:solidFill>
              <a:latin typeface="Calibri" panose="020F0502020204030204" pitchFamily="34" charset="0"/>
              <a:cs typeface="Calibri" panose="020F0502020204030204" pitchFamily="34" charset="0"/>
            </a:rPr>
            <a:t>LOW TO MODERATE</a:t>
          </a:r>
          <a:endParaRPr lang="en-CA" sz="18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5720674" y="0"/>
        <a:ext cx="2660302" cy="1409700"/>
      </dsp:txXfrm>
    </dsp:sp>
    <dsp:sp modelId="{3BF9816F-C21E-4409-A572-CD576BD0D2FB}">
      <dsp:nvSpPr>
        <dsp:cNvPr id="0" name=""/>
        <dsp:cNvSpPr/>
      </dsp:nvSpPr>
      <dsp:spPr>
        <a:xfrm>
          <a:off x="6019798" y="965196"/>
          <a:ext cx="2128242" cy="1416812"/>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6061295" y="1006693"/>
        <a:ext cx="2045248" cy="1333818"/>
      </dsp:txXfrm>
    </dsp:sp>
    <dsp:sp modelId="{A5CD91A9-C252-4892-871F-3D18C9DEF3E5}">
      <dsp:nvSpPr>
        <dsp:cNvPr id="0" name=""/>
        <dsp:cNvSpPr/>
      </dsp:nvSpPr>
      <dsp:spPr>
        <a:xfrm>
          <a:off x="6019798" y="2793999"/>
          <a:ext cx="2128242" cy="1416812"/>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30 business days of receipt of the Post Inspection Follow Up for Outstanding Low to Moderate Requirement Letter, the service agency shall submit a copy of the CAT to the Ministry describing completion of corrective action.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6061295" y="2835496"/>
        <a:ext cx="2045248" cy="13338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227" tIns="46114" rIns="92227" bIns="46114" rtlCol="0"/>
          <a:lstStyle>
            <a:lvl1pPr algn="l">
              <a:defRPr sz="1200"/>
            </a:lvl1pPr>
          </a:lstStyle>
          <a:p>
            <a:endParaRPr lang="en-CA"/>
          </a:p>
        </p:txBody>
      </p:sp>
      <p:sp>
        <p:nvSpPr>
          <p:cNvPr id="3" name="Date Placeholder 2"/>
          <p:cNvSpPr>
            <a:spLocks noGrp="1"/>
          </p:cNvSpPr>
          <p:nvPr>
            <p:ph type="dt" idx="1"/>
          </p:nvPr>
        </p:nvSpPr>
        <p:spPr>
          <a:xfrm>
            <a:off x="3918783" y="0"/>
            <a:ext cx="2997941" cy="461169"/>
          </a:xfrm>
          <a:prstGeom prst="rect">
            <a:avLst/>
          </a:prstGeom>
        </p:spPr>
        <p:txBody>
          <a:bodyPr vert="horz" lIns="92227" tIns="46114" rIns="92227" bIns="46114" rtlCol="0"/>
          <a:lstStyle>
            <a:lvl1pPr algn="r">
              <a:defRPr sz="1200"/>
            </a:lvl1pPr>
          </a:lstStyle>
          <a:p>
            <a:fld id="{E1CEFC3E-A9DE-4AE2-8282-1369BDE8868C}" type="datetimeFigureOut">
              <a:rPr lang="en-CA" smtClean="0"/>
              <a:t>04/01/2018</a:t>
            </a:fld>
            <a:endParaRPr lang="en-CA"/>
          </a:p>
        </p:txBody>
      </p:sp>
      <p:sp>
        <p:nvSpPr>
          <p:cNvPr id="4" name="Slide Image Placeholder 3"/>
          <p:cNvSpPr>
            <a:spLocks noGrp="1" noRot="1" noChangeAspect="1"/>
          </p:cNvSpPr>
          <p:nvPr>
            <p:ph type="sldImg" idx="2"/>
          </p:nvPr>
        </p:nvSpPr>
        <p:spPr>
          <a:xfrm>
            <a:off x="1154113" y="692150"/>
            <a:ext cx="4610100" cy="3457575"/>
          </a:xfrm>
          <a:prstGeom prst="rect">
            <a:avLst/>
          </a:prstGeom>
          <a:noFill/>
          <a:ln w="12700">
            <a:solidFill>
              <a:prstClr val="black"/>
            </a:solidFill>
          </a:ln>
        </p:spPr>
        <p:txBody>
          <a:bodyPr vert="horz" lIns="92227" tIns="46114" rIns="92227" bIns="46114" rtlCol="0" anchor="ctr"/>
          <a:lstStyle/>
          <a:p>
            <a:endParaRPr lang="en-CA"/>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227" tIns="46114" rIns="92227" bIns="46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60606"/>
            <a:ext cx="2997941" cy="461169"/>
          </a:xfrm>
          <a:prstGeom prst="rect">
            <a:avLst/>
          </a:prstGeom>
        </p:spPr>
        <p:txBody>
          <a:bodyPr vert="horz" lIns="92227" tIns="46114" rIns="92227" bIns="46114" rtlCol="0" anchor="b"/>
          <a:lstStyle>
            <a:lvl1pPr algn="l">
              <a:defRPr sz="1200"/>
            </a:lvl1pPr>
          </a:lstStyle>
          <a:p>
            <a:endParaRPr lang="en-CA"/>
          </a:p>
        </p:txBody>
      </p:sp>
      <p:sp>
        <p:nvSpPr>
          <p:cNvPr id="7" name="Slide Number Placeholder 6"/>
          <p:cNvSpPr>
            <a:spLocks noGrp="1"/>
          </p:cNvSpPr>
          <p:nvPr>
            <p:ph type="sldNum" sz="quarter" idx="5"/>
          </p:nvPr>
        </p:nvSpPr>
        <p:spPr>
          <a:xfrm>
            <a:off x="3918783" y="8760606"/>
            <a:ext cx="2997941" cy="461169"/>
          </a:xfrm>
          <a:prstGeom prst="rect">
            <a:avLst/>
          </a:prstGeom>
        </p:spPr>
        <p:txBody>
          <a:bodyPr vert="horz" lIns="92227" tIns="46114" rIns="92227" bIns="46114" rtlCol="0" anchor="b"/>
          <a:lstStyle>
            <a:lvl1pPr algn="r">
              <a:defRPr sz="1200"/>
            </a:lvl1pPr>
          </a:lstStyle>
          <a:p>
            <a:fld id="{5BB23B61-BC8F-44FC-AEAA-9A969C2E26C2}" type="slidenum">
              <a:rPr lang="en-CA" smtClean="0"/>
              <a:t>‹#›</a:t>
            </a:fld>
            <a:endParaRPr lang="en-CA"/>
          </a:p>
        </p:txBody>
      </p:sp>
    </p:spTree>
    <p:extLst>
      <p:ext uri="{BB962C8B-B14F-4D97-AF65-F5344CB8AC3E}">
        <p14:creationId xmlns:p14="http://schemas.microsoft.com/office/powerpoint/2010/main" val="370462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a:t>
            </a:fld>
            <a:endParaRPr lang="en-CA"/>
          </a:p>
        </p:txBody>
      </p:sp>
    </p:spTree>
    <p:extLst>
      <p:ext uri="{BB962C8B-B14F-4D97-AF65-F5344CB8AC3E}">
        <p14:creationId xmlns:p14="http://schemas.microsoft.com/office/powerpoint/2010/main" val="6051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5"/>
              </a:spcAft>
              <a:defRPr/>
            </a:pPr>
            <a:r>
              <a:rPr lang="en-CA" b="0" u="none" dirty="0" smtClean="0"/>
              <a:t>Composed of 3 strategies</a:t>
            </a:r>
          </a:p>
          <a:p>
            <a:pPr marL="169701" indent="-169701">
              <a:spcAft>
                <a:spcPts val="595"/>
              </a:spcAft>
              <a:buFont typeface="Arial" pitchFamily="34" charset="0"/>
              <a:buChar char="•"/>
              <a:defRPr/>
            </a:pPr>
            <a:r>
              <a:rPr lang="en-CA" b="0" u="none" dirty="0" smtClean="0"/>
              <a:t>Progressively stringent</a:t>
            </a:r>
          </a:p>
          <a:p>
            <a:pPr marL="169701" indent="-169701">
              <a:spcAft>
                <a:spcPts val="595"/>
              </a:spcAft>
              <a:buFont typeface="Arial" pitchFamily="34" charset="0"/>
              <a:buChar char="•"/>
              <a:defRPr/>
            </a:pPr>
            <a:r>
              <a:rPr lang="en-CA" b="0" u="none" dirty="0" smtClean="0"/>
              <a:t>Implemented in sequence</a:t>
            </a:r>
          </a:p>
          <a:p>
            <a:pPr marL="169701" indent="-169701">
              <a:spcAft>
                <a:spcPts val="595"/>
              </a:spcAft>
              <a:buFont typeface="Arial" pitchFamily="34" charset="0"/>
              <a:buChar char="•"/>
              <a:defRPr/>
            </a:pPr>
            <a:r>
              <a:rPr lang="en-CA" b="0" u="none" dirty="0" smtClean="0"/>
              <a:t>Enforcement only as needed</a:t>
            </a:r>
          </a:p>
          <a:p>
            <a:pPr>
              <a:spcAft>
                <a:spcPts val="595"/>
              </a:spcAft>
              <a:defRPr/>
            </a:pPr>
            <a:endParaRPr lang="en-CA" b="1" u="sng" dirty="0" smtClean="0"/>
          </a:p>
          <a:p>
            <a:pPr marL="1572">
              <a:spcAft>
                <a:spcPct val="20000"/>
              </a:spcAft>
              <a:buClr>
                <a:schemeClr val="tx1"/>
              </a:buClr>
            </a:pPr>
            <a:r>
              <a:rPr lang="en-US" sz="1800" b="1" dirty="0"/>
              <a:t>1.  Compliance Support Strategy </a:t>
            </a:r>
            <a:r>
              <a:rPr lang="en-US" sz="1800" dirty="0"/>
              <a:t>(Enhance existing infrastructure)</a:t>
            </a:r>
          </a:p>
          <a:p>
            <a:pPr marL="735372" lvl="1" indent="-282835">
              <a:buFont typeface="Arial" pitchFamily="34" charset="0"/>
              <a:buChar char="•"/>
            </a:pPr>
            <a:r>
              <a:rPr lang="en-US" sz="1600" dirty="0"/>
              <a:t>Non-targeted assistance to entire DS sector. Supported by consultation and </a:t>
            </a:r>
            <a:r>
              <a:rPr lang="en-CA" sz="1600" dirty="0"/>
              <a:t>awareness campaigns, dissemination of Compliance Support materials. Vectors include QAM website and indicators, Program Supervisors, Community tables, Umbrella agencies and network opportunities</a:t>
            </a:r>
            <a:endParaRPr lang="en-US" b="1" dirty="0"/>
          </a:p>
          <a:p>
            <a:pPr marL="1572">
              <a:spcAft>
                <a:spcPct val="20000"/>
              </a:spcAft>
              <a:buClr>
                <a:schemeClr val="tx1"/>
              </a:buClr>
            </a:pPr>
            <a:r>
              <a:rPr lang="en-US" sz="1800" b="1" dirty="0"/>
              <a:t>2. Compliance Improvement Strategy </a:t>
            </a:r>
            <a:r>
              <a:rPr lang="en-US" sz="1800" dirty="0"/>
              <a:t>(Progressive approach)</a:t>
            </a:r>
          </a:p>
          <a:p>
            <a:pPr marL="774655" lvl="1" indent="-320547">
              <a:spcAft>
                <a:spcPct val="20000"/>
              </a:spcAft>
              <a:buFont typeface="Arial" pitchFamily="34" charset="0"/>
              <a:buChar char="•"/>
            </a:pPr>
            <a:r>
              <a:rPr lang="en-CA" sz="1600" dirty="0"/>
              <a:t>Proactive, targeted assistance to improve compliance rates among service providers. Site and agency inspections to assess compliance. Strict, clear and public timelines  to come  into compliance. Public posting of compliance status provides incentive to improve. Ongoing dialogue to resolve issues. Supported by: a risk tool; an email address and helpdesk to address inquiries. </a:t>
            </a:r>
            <a:endParaRPr lang="en-US" b="1" dirty="0"/>
          </a:p>
          <a:p>
            <a:pPr marL="1572">
              <a:spcAft>
                <a:spcPct val="20000"/>
              </a:spcAft>
              <a:buClr>
                <a:schemeClr val="tx1"/>
              </a:buClr>
            </a:pPr>
            <a:r>
              <a:rPr lang="en-US" sz="1800" b="1" dirty="0"/>
              <a:t>3. Enforcement Strategy </a:t>
            </a:r>
            <a:r>
              <a:rPr lang="en-US" sz="1800" dirty="0"/>
              <a:t>(Enhance existing elements)</a:t>
            </a:r>
          </a:p>
          <a:p>
            <a:pPr marL="774655" lvl="2" indent="-320547">
              <a:spcAft>
                <a:spcPct val="20000"/>
              </a:spcAft>
              <a:buFont typeface="Arial" panose="020B0604020202020204" pitchFamily="34" charset="0"/>
              <a:buChar char="•"/>
            </a:pPr>
            <a:r>
              <a:rPr lang="en-US" sz="1600" dirty="0"/>
              <a:t>Builds on compliance improvement actions. Enforcement based on the </a:t>
            </a:r>
            <a:r>
              <a:rPr lang="en-US" sz="1600" b="1" dirty="0"/>
              <a:t>principle of escalation</a:t>
            </a:r>
            <a:r>
              <a:rPr lang="en-US" sz="1600" dirty="0"/>
              <a:t>, tools range from inspections, notices and orders, to </a:t>
            </a:r>
            <a:r>
              <a:rPr lang="en-CA" sz="1600" dirty="0"/>
              <a:t>limiting eligibility to apply for “new” funding or initiatives. Note: agencies will maintain their base funding. Note: Agencies and DSO may result in termination of funding. In addition, only DSOs may have their designation revoked.</a:t>
            </a:r>
          </a:p>
          <a:p>
            <a:pPr>
              <a:spcAft>
                <a:spcPts val="595"/>
              </a:spcAft>
              <a:defRPr/>
            </a:pPr>
            <a:endParaRPr lang="en-CA" b="1" u="sng" dirty="0" smtClean="0"/>
          </a:p>
          <a:p>
            <a:pPr>
              <a:spcAft>
                <a:spcPts val="595"/>
              </a:spcAft>
              <a:defRPr/>
            </a:pPr>
            <a:r>
              <a:rPr lang="en-CA" b="1" u="sng" dirty="0" smtClean="0"/>
              <a:t>2 MINUTES (word count: 166)</a:t>
            </a:r>
          </a:p>
          <a:p>
            <a:pPr marL="108736" indent="-108736">
              <a:spcAft>
                <a:spcPts val="595"/>
              </a:spcAft>
              <a:buFontTx/>
              <a:buChar char="•"/>
              <a:defRPr/>
            </a:pPr>
            <a:r>
              <a:rPr lang="en-CA" dirty="0" smtClean="0"/>
              <a:t>Next, I’ll just talk a little about our compliance approach.</a:t>
            </a:r>
          </a:p>
          <a:p>
            <a:pPr marL="226268" indent="-226268">
              <a:lnSpc>
                <a:spcPct val="80000"/>
              </a:lnSpc>
              <a:buFontTx/>
              <a:buChar char="•"/>
            </a:pPr>
            <a:r>
              <a:rPr lang="en-CA" dirty="0" smtClean="0"/>
              <a:t>It’s based on an improvement model and goal, with assistance being the focus.</a:t>
            </a:r>
            <a:r>
              <a:rPr lang="en-CA" sz="800" dirty="0">
                <a:latin typeface="Arial" charset="0"/>
              </a:rPr>
              <a:t> </a:t>
            </a:r>
          </a:p>
          <a:p>
            <a:pPr marL="226268" indent="-226268">
              <a:lnSpc>
                <a:spcPct val="80000"/>
              </a:lnSpc>
              <a:buFontTx/>
              <a:buChar char="•"/>
            </a:pPr>
            <a:r>
              <a:rPr lang="en-CA" sz="800" dirty="0">
                <a:latin typeface="Arial" charset="0"/>
              </a:rPr>
              <a:t>The three strategies will be implemented in sequence – starting with Compliance Support and progressing through compliance improvement and enforcement. </a:t>
            </a:r>
            <a:endParaRPr lang="en-CA" sz="800" dirty="0"/>
          </a:p>
          <a:p>
            <a:pPr marL="226268" indent="-226268">
              <a:lnSpc>
                <a:spcPct val="80000"/>
              </a:lnSpc>
              <a:buFontTx/>
              <a:buChar char="•"/>
            </a:pPr>
            <a:r>
              <a:rPr lang="en-CA" sz="800" dirty="0">
                <a:latin typeface="Arial" charset="0"/>
              </a:rPr>
              <a:t>Enforcement will be used on a limited basis. Enforcement will only start once all other tactics have been exhausted.</a:t>
            </a:r>
            <a:endParaRPr lang="en-CA" dirty="0" smtClean="0"/>
          </a:p>
          <a:p>
            <a:pPr marL="108736" indent="-108736">
              <a:spcAft>
                <a:spcPts val="595"/>
              </a:spcAft>
              <a:buFontTx/>
              <a:buChar char="•"/>
              <a:defRPr/>
            </a:pPr>
            <a:r>
              <a:rPr lang="en-CA" dirty="0" smtClean="0"/>
              <a:t>Our first step, and the foundation of the model, is to educate and make people aware.</a:t>
            </a:r>
          </a:p>
          <a:p>
            <a:pPr marL="108736" indent="-108736">
              <a:spcAft>
                <a:spcPts val="595"/>
              </a:spcAft>
              <a:buFontTx/>
              <a:buChar char="•"/>
              <a:defRPr/>
            </a:pPr>
            <a:r>
              <a:rPr lang="en-CA" dirty="0" smtClean="0"/>
              <a:t>This involves awareness campaigns, partnerships with key associations and groups, as well as publishing tools and templates to assist organizations.</a:t>
            </a:r>
          </a:p>
          <a:p>
            <a:pPr marL="108736" indent="-108736">
              <a:spcAft>
                <a:spcPts val="595"/>
              </a:spcAft>
              <a:buFontTx/>
              <a:buChar char="•"/>
              <a:defRPr/>
            </a:pPr>
            <a:r>
              <a:rPr lang="en-CA" dirty="0" smtClean="0"/>
              <a:t>Resources – such as plain language guides and handbooks – are available to help organizations understand and meet their obligations.</a:t>
            </a:r>
          </a:p>
          <a:p>
            <a:pPr marL="108736" indent="-108736">
              <a:spcAft>
                <a:spcPts val="595"/>
              </a:spcAft>
              <a:buFontTx/>
              <a:buChar char="•"/>
              <a:defRPr/>
            </a:pPr>
            <a:r>
              <a:rPr lang="en-CA" dirty="0" smtClean="0"/>
              <a:t>We also offer targeted Compliance Support through a help desk, automated reminders to organizations and by sending notices of non-compliance.</a:t>
            </a:r>
          </a:p>
          <a:p>
            <a:pPr marL="108736" indent="-108736">
              <a:spcAft>
                <a:spcPts val="595"/>
              </a:spcAft>
              <a:buFontTx/>
              <a:buChar char="•"/>
              <a:defRPr/>
            </a:pPr>
            <a:r>
              <a:rPr lang="en-CA" dirty="0" smtClean="0"/>
              <a:t>The approach to inspecting, assessing and enforcing compliance will be to focus on resources to promote and advance accessibility and, when required, involve inspections and enforcement based on escalating procedures and proportionate responses.</a:t>
            </a:r>
          </a:p>
          <a:p>
            <a:pPr marL="108736" indent="-108736">
              <a:spcAft>
                <a:spcPts val="595"/>
              </a:spcAft>
              <a:buFontTx/>
              <a:buChar char="•"/>
              <a:defRPr/>
            </a:pPr>
            <a:r>
              <a:rPr lang="en-CA" dirty="0" smtClean="0"/>
              <a:t>Reports received online will be audited to determine where follow-up is needed.</a:t>
            </a:r>
          </a:p>
          <a:p>
            <a:pPr marL="108736" indent="-108736">
              <a:spcAft>
                <a:spcPts val="595"/>
              </a:spcAft>
              <a:buFontTx/>
              <a:buChar char="•"/>
              <a:defRPr/>
            </a:pPr>
            <a:r>
              <a:rPr lang="en-CA" dirty="0" smtClean="0"/>
              <a:t>The vast majority of efforts will be at the bottom end of this diagram.</a:t>
            </a:r>
          </a:p>
          <a:p>
            <a:pPr marL="108736" indent="-108736">
              <a:spcAft>
                <a:spcPts val="595"/>
              </a:spcAft>
              <a:buFontTx/>
              <a:buChar char="•"/>
              <a:defRPr/>
            </a:pPr>
            <a:r>
              <a:rPr lang="en-CA" dirty="0" smtClean="0"/>
              <a:t>Our focus is on helping businesses through education and outreach.</a:t>
            </a:r>
            <a:endParaRPr lang="en-CA" dirty="0"/>
          </a:p>
        </p:txBody>
      </p:sp>
      <p:sp>
        <p:nvSpPr>
          <p:cNvPr id="4" name="Slide Number Placeholder 3"/>
          <p:cNvSpPr>
            <a:spLocks noGrp="1"/>
          </p:cNvSpPr>
          <p:nvPr>
            <p:ph type="sldNum" sz="quarter" idx="10"/>
          </p:nvPr>
        </p:nvSpPr>
        <p:spPr/>
        <p:txBody>
          <a:bodyPr/>
          <a:lstStyle/>
          <a:p>
            <a:fld id="{C1DCBE13-0A9D-483B-B512-2A0BCA110BB3}"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3096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17</a:t>
            </a:fld>
            <a:endParaRPr lang="en-CA"/>
          </a:p>
        </p:txBody>
      </p:sp>
    </p:spTree>
    <p:extLst>
      <p:ext uri="{BB962C8B-B14F-4D97-AF65-F5344CB8AC3E}">
        <p14:creationId xmlns:p14="http://schemas.microsoft.com/office/powerpoint/2010/main" val="62802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22</a:t>
            </a:fld>
            <a:endParaRPr lang="en-CA"/>
          </a:p>
        </p:txBody>
      </p:sp>
    </p:spTree>
    <p:extLst>
      <p:ext uri="{BB962C8B-B14F-4D97-AF65-F5344CB8AC3E}">
        <p14:creationId xmlns:p14="http://schemas.microsoft.com/office/powerpoint/2010/main" val="224304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252932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Draft Confidential</a:t>
            </a:r>
            <a:endParaRPr lang="en-CA"/>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5704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Draft Confidential</a:t>
            </a:r>
            <a:endParaRPr lang="en-CA"/>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3257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1213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95180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370896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806" y="83457"/>
            <a:ext cx="8183880"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2DA64F51-6F60-4F20-8861-66FDBE933A32}" type="datetime1">
              <a:rPr lang="en-CA" smtClean="0">
                <a:solidFill>
                  <a:prstClr val="black"/>
                </a:solidFill>
              </a:rPr>
              <a:pPr/>
              <a:t>04/01/2018</a:t>
            </a:fld>
            <a:endParaRPr lang="en-CA">
              <a:solidFill>
                <a:prstClr val="black"/>
              </a:solidFill>
            </a:endParaRPr>
          </a:p>
        </p:txBody>
      </p:sp>
    </p:spTree>
    <p:extLst>
      <p:ext uri="{BB962C8B-B14F-4D97-AF65-F5344CB8AC3E}">
        <p14:creationId xmlns:p14="http://schemas.microsoft.com/office/powerpoint/2010/main" val="42317476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5C1E5-8D42-4718-B731-6C4909EB7EF4}"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9460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8779D703-B089-41DF-9E4E-A07AFD9BF8D6}"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9340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2C35E9BE-9919-4047-AC47-A3C6821BB259}" type="datetime1">
              <a:rPr lang="en-CA" smtClean="0">
                <a:solidFill>
                  <a:prstClr val="black"/>
                </a:solidFill>
              </a:rPr>
              <a:pPr/>
              <a:t>04/01/2018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848790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693" y="82973"/>
            <a:ext cx="8229600" cy="1143000"/>
          </a:xfrm>
        </p:spPr>
        <p:txBody>
          <a:bodyPr/>
          <a:lstStyle>
            <a:lvl1pPr algn="l">
              <a:defRPr sz="28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886785E9-DA44-46CC-8498-9BAEC0A20573}" type="datetime1">
              <a:rPr lang="en-CA" smtClean="0">
                <a:solidFill>
                  <a:prstClr val="black"/>
                </a:solidFill>
              </a:rPr>
              <a:pPr/>
              <a:t>04/01/2018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2842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37555481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CD1DB-928D-45B4-8D05-C45DA12DA608}" type="datetime1">
              <a:rPr lang="en-CA" smtClean="0">
                <a:solidFill>
                  <a:prstClr val="black"/>
                </a:solidFill>
              </a:rPr>
              <a:pPr/>
              <a:t>04/01/2018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3914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F5067-F9FD-4E55-A8BA-EAFFCC7CAFBB}"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70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C694-D34B-4F5E-B2FD-24677617E781}"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8826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396067C9-260E-46D6-B1B4-57D5D08FB279}"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995460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9BB55C1-0F5A-417D-B07C-46405DBB68BD}"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21635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9852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04/01/2018</a:t>
            </a:fld>
            <a:endParaRPr lang="en-CA">
              <a:solidFill>
                <a:prstClr val="black"/>
              </a:solidFill>
            </a:endParaRPr>
          </a:p>
        </p:txBody>
      </p:sp>
    </p:spTree>
    <p:extLst>
      <p:ext uri="{BB962C8B-B14F-4D97-AF65-F5344CB8AC3E}">
        <p14:creationId xmlns:p14="http://schemas.microsoft.com/office/powerpoint/2010/main" val="19588825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99829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775905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04/01/2018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2263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213523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04/01/2018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171195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7572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64960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04/01/2018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52277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209068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9063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15290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663350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67093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04/01/2018</a:t>
            </a:fld>
            <a:endParaRPr lang="en-CA">
              <a:solidFill>
                <a:prstClr val="black"/>
              </a:solidFill>
            </a:endParaRPr>
          </a:p>
        </p:txBody>
      </p:sp>
    </p:spTree>
    <p:extLst>
      <p:ext uri="{BB962C8B-B14F-4D97-AF65-F5344CB8AC3E}">
        <p14:creationId xmlns:p14="http://schemas.microsoft.com/office/powerpoint/2010/main" val="3906666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Draft Confidential</a:t>
            </a:r>
            <a:endParaRPr lang="en-CA"/>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82285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7817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275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04/01/2018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361552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04/01/2018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06523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4540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65062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04/01/2018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44346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170836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95329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676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smtClean="0"/>
              <a:t>Draft Confidential</a:t>
            </a:r>
            <a:endParaRPr lang="en-CA"/>
          </a:p>
        </p:txBody>
      </p:sp>
      <p:sp>
        <p:nvSpPr>
          <p:cNvPr id="9" name="Slide Number Placeholder 8"/>
          <p:cNvSpPr>
            <a:spLocks noGrp="1"/>
          </p:cNvSpPr>
          <p:nvPr>
            <p:ph type="sldNum" sz="quarter" idx="12"/>
          </p:nvPr>
        </p:nvSpPr>
        <p:spPr/>
        <p:txBody>
          <a:bodyPr/>
          <a:lstStyle/>
          <a:p>
            <a:fld id="{53BC4A81-272D-4B6C-9094-3AE27DC0A8E0}" type="slidenum">
              <a:rPr lang="en-CA" smtClean="0"/>
              <a:t>‹#›</a:t>
            </a:fld>
            <a:endParaRPr lang="en-CA"/>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89043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52516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326950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04/01/2018</a:t>
            </a:fld>
            <a:endParaRPr lang="en-CA">
              <a:solidFill>
                <a:prstClr val="black"/>
              </a:solidFill>
            </a:endParaRPr>
          </a:p>
        </p:txBody>
      </p:sp>
    </p:spTree>
    <p:extLst>
      <p:ext uri="{BB962C8B-B14F-4D97-AF65-F5344CB8AC3E}">
        <p14:creationId xmlns:p14="http://schemas.microsoft.com/office/powerpoint/2010/main" val="22466912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506154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83582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04/01/2018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22811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04/01/2018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650214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85970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48539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04/01/2018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9554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smtClean="0"/>
              <a:t>Draft Confidential</a:t>
            </a:r>
            <a:endParaRPr lang="en-CA"/>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996871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27185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325708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975558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19607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84658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04/01/2018</a:t>
            </a:fld>
            <a:endParaRPr lang="en-CA">
              <a:solidFill>
                <a:prstClr val="black"/>
              </a:solidFill>
            </a:endParaRPr>
          </a:p>
        </p:txBody>
      </p:sp>
    </p:spTree>
    <p:extLst>
      <p:ext uri="{BB962C8B-B14F-4D97-AF65-F5344CB8AC3E}">
        <p14:creationId xmlns:p14="http://schemas.microsoft.com/office/powerpoint/2010/main" val="40887786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66859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397838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04/01/2018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89866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04/01/2018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67833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smtClean="0"/>
              <a:t>Draft Confidential</a:t>
            </a:r>
            <a:endParaRPr lang="en-CA" dirty="0"/>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spTree>
    <p:extLst>
      <p:ext uri="{BB962C8B-B14F-4D97-AF65-F5344CB8AC3E}">
        <p14:creationId xmlns:p14="http://schemas.microsoft.com/office/powerpoint/2010/main" val="3744574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2718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9801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04/01/2018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90139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0597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54315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7897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80205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30207635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04/01/2018</a:t>
            </a:fld>
            <a:endParaRPr lang="en-CA">
              <a:solidFill>
                <a:prstClr val="black"/>
              </a:solidFill>
            </a:endParaRPr>
          </a:p>
        </p:txBody>
      </p:sp>
    </p:spTree>
    <p:extLst>
      <p:ext uri="{BB962C8B-B14F-4D97-AF65-F5344CB8AC3E}">
        <p14:creationId xmlns:p14="http://schemas.microsoft.com/office/powerpoint/2010/main" val="310823396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1949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smtClean="0"/>
              <a:t>Draft Confidential</a:t>
            </a:r>
            <a:endParaRPr lang="en-CA" dirty="0"/>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spTree>
    <p:extLst>
      <p:ext uri="{BB962C8B-B14F-4D97-AF65-F5344CB8AC3E}">
        <p14:creationId xmlns:p14="http://schemas.microsoft.com/office/powerpoint/2010/main" val="3158809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649978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04/01/2018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046478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04/01/2018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48844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26060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04/01/2018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6337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04/01/2018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43615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100133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04/01/2018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64286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272985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04/01/2018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289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smtClean="0"/>
              <a:t>Draft Confidential</a:t>
            </a:r>
            <a:endParaRPr lang="en-CA"/>
          </a:p>
        </p:txBody>
      </p:sp>
      <p:sp>
        <p:nvSpPr>
          <p:cNvPr id="4" name="Slide Number Placeholder 3"/>
          <p:cNvSpPr>
            <a:spLocks noGrp="1"/>
          </p:cNvSpPr>
          <p:nvPr>
            <p:ph type="sldNum" sz="quarter" idx="12"/>
          </p:nvPr>
        </p:nvSpPr>
        <p:spPr/>
        <p:txBody>
          <a:bodyPr/>
          <a:lstStyle/>
          <a:p>
            <a:fld id="{53BC4A81-272D-4B6C-9094-3AE27DC0A8E0}" type="slidenum">
              <a:rPr lang="en-CA" smtClean="0"/>
              <a:t>‹#›</a:t>
            </a:fld>
            <a:endParaRPr lang="en-CA"/>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4372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Draft Confidential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t>‹#›</a:t>
            </a:fld>
            <a:endParaRPr lang="en-CA" dirty="0"/>
          </a:p>
        </p:txBody>
      </p:sp>
    </p:spTree>
    <p:extLst>
      <p:ext uri="{BB962C8B-B14F-4D97-AF65-F5344CB8AC3E}">
        <p14:creationId xmlns:p14="http://schemas.microsoft.com/office/powerpoint/2010/main" val="418839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3" r:id="rId7"/>
    <p:sldLayoutId id="2147483672"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6CDD10B2-4225-4D99-95C7-A9DDA05F7807}" type="datetime1">
              <a:rPr lang="en-CA" smtClean="0">
                <a:solidFill>
                  <a:prstClr val="black"/>
                </a:solidFill>
              </a:rPr>
              <a:pPr/>
              <a:t>04/01/2018</a:t>
            </a:fld>
            <a:r>
              <a:rPr lang="en-CA" smtClean="0">
                <a:solidFill>
                  <a:prstClr val="black"/>
                </a:solidFill>
              </a:rPr>
              <a:t>     </a:t>
            </a:r>
            <a:r>
              <a:rPr lang="en-CA" dirty="0" smtClean="0">
                <a:solidFill>
                  <a:prstClr val="black"/>
                </a:solidFill>
              </a:rPr>
              <a:t>DRAFT </a:t>
            </a:r>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500517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04/01/2018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13422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04/01/2018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184791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04/01/2018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777333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04/01/2018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303803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04/01/2018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6071257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DSCompliance@ontario.c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qamtraining.net/docs/english/QAM-Clear-December-2015.pdf" TargetMode="External"/><Relationship Id="rId2" Type="http://schemas.openxmlformats.org/officeDocument/2006/relationships/hyperlink" Target="http://qamtraining.net/docs/english/DS_Compliance_Inspection_Indicator_List_Eng_2015.pdf" TargetMode="External"/><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hyperlink" Target="http://www.qamtraining.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qamtraining.ne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qamtraining.net/docs/english/DS-Host-Family-Operational-Guidelines.pdf" TargetMode="External"/><Relationship Id="rId3" Type="http://schemas.openxmlformats.org/officeDocument/2006/relationships/hyperlink" Target="http://qamtraining.net/docs/english/DS_Compliance_Inspection_Indicator_List_Eng_2015.pdf" TargetMode="External"/><Relationship Id="rId7" Type="http://schemas.openxmlformats.org/officeDocument/2006/relationships/hyperlink" Target="http://qamtraining.net/docs/english/Compliance-Tip-Sheet.pdf" TargetMode="External"/><Relationship Id="rId2" Type="http://schemas.openxmlformats.org/officeDocument/2006/relationships/hyperlink" Target="http://qamtraining.net/files_english.html" TargetMode="External"/><Relationship Id="rId1" Type="http://schemas.openxmlformats.org/officeDocument/2006/relationships/slideLayout" Target="../slideLayouts/slideLayout69.xml"/><Relationship Id="rId6" Type="http://schemas.openxmlformats.org/officeDocument/2006/relationships/hyperlink" Target="http://qamtraining.net/docs/english/BSP_Reference_Eng_2015.pdf" TargetMode="External"/><Relationship Id="rId5" Type="http://schemas.openxmlformats.org/officeDocument/2006/relationships/hyperlink" Target="http://qamtraining.net/docs/english/FW_Checklist_effective_06_01_2012_en.pdf" TargetMode="External"/><Relationship Id="rId4" Type="http://schemas.openxmlformats.org/officeDocument/2006/relationships/hyperlink" Target="http://elearning.qamtraining.net/"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10600" cy="2003425"/>
          </a:xfrm>
        </p:spPr>
        <p:txBody>
          <a:bodyPr>
            <a:normAutofit/>
          </a:bodyPr>
          <a:lstStyle/>
          <a:p>
            <a:pPr algn="ctr"/>
            <a:r>
              <a:rPr lang="en-US" sz="3200" b="1" smtClean="0">
                <a:solidFill>
                  <a:schemeClr val="tx1">
                    <a:lumMod val="65000"/>
                    <a:lumOff val="35000"/>
                  </a:schemeClr>
                </a:solidFill>
                <a:latin typeface="Calibri" panose="020F0502020204030204" pitchFamily="34" charset="0"/>
                <a:cs typeface="Calibri" panose="020F0502020204030204" pitchFamily="34" charset="0"/>
              </a:rPr>
              <a:t>Developmental Services </a:t>
            </a:r>
            <a:br>
              <a:rPr lang="en-US" sz="3200" b="1" smtClean="0">
                <a:solidFill>
                  <a:schemeClr val="tx1">
                    <a:lumMod val="65000"/>
                    <a:lumOff val="35000"/>
                  </a:schemeClr>
                </a:solidFill>
                <a:latin typeface="Calibri" panose="020F0502020204030204" pitchFamily="34" charset="0"/>
                <a:cs typeface="Calibri" panose="020F0502020204030204" pitchFamily="34" charset="0"/>
              </a:rPr>
            </a:br>
            <a:r>
              <a:rPr lang="en-US" sz="3200" b="1" smtClean="0">
                <a:solidFill>
                  <a:schemeClr val="tx1">
                    <a:lumMod val="65000"/>
                    <a:lumOff val="35000"/>
                  </a:schemeClr>
                </a:solidFill>
                <a:latin typeface="Calibri" panose="020F0502020204030204" pitchFamily="34" charset="0"/>
                <a:cs typeface="Calibri" panose="020F0502020204030204" pitchFamily="34" charset="0"/>
              </a:rPr>
              <a:t>Compliance</a:t>
            </a:r>
            <a:r>
              <a:rPr lang="en-US" sz="4000" smtClean="0">
                <a:latin typeface="Calibri" panose="020F0502020204030204" pitchFamily="34" charset="0"/>
                <a:cs typeface="Calibri" panose="020F0502020204030204" pitchFamily="34" charset="0"/>
              </a:rPr>
              <a:t/>
            </a:r>
            <a:br>
              <a:rPr lang="en-US" sz="4000" smtClean="0">
                <a:latin typeface="Calibri" panose="020F0502020204030204" pitchFamily="34" charset="0"/>
                <a:cs typeface="Calibri" panose="020F0502020204030204" pitchFamily="34" charset="0"/>
              </a:rPr>
            </a:br>
            <a:r>
              <a:rPr lang="en-US" sz="2400" smtClean="0">
                <a:solidFill>
                  <a:schemeClr val="tx1">
                    <a:lumMod val="65000"/>
                    <a:lumOff val="35000"/>
                  </a:schemeClr>
                </a:solidFill>
                <a:latin typeface="Calibri" panose="020F0502020204030204" pitchFamily="34" charset="0"/>
                <a:cs typeface="Calibri" panose="020F0502020204030204" pitchFamily="34" charset="0"/>
              </a:rPr>
              <a:t>Training Package for Service Agencies</a:t>
            </a:r>
            <a:endParaRPr lang="en-CA" sz="3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2209800" y="4648200"/>
            <a:ext cx="6400800" cy="1752600"/>
          </a:xfrm>
        </p:spPr>
        <p:txBody>
          <a:bodyPr>
            <a:normAutofit/>
          </a:bodyPr>
          <a:lstStyle/>
          <a:p>
            <a:pPr algn="r"/>
            <a:endParaRPr lang="en-CA" smtClean="0"/>
          </a:p>
          <a:p>
            <a:pPr algn="r"/>
            <a:endParaRPr lang="en-CA" smtClean="0"/>
          </a:p>
          <a:p>
            <a:pPr algn="r"/>
            <a:r>
              <a:rPr lang="en-CA" sz="1400" smtClean="0">
                <a:solidFill>
                  <a:schemeClr val="tx1">
                    <a:lumMod val="65000"/>
                    <a:lumOff val="35000"/>
                  </a:schemeClr>
                </a:solidFill>
                <a:latin typeface="Calibri" panose="020F0502020204030204" pitchFamily="34" charset="0"/>
                <a:cs typeface="Calibri" panose="020F0502020204030204" pitchFamily="34" charset="0"/>
              </a:rPr>
              <a:t>Revised January 2018</a:t>
            </a:r>
            <a:endParaRPr lang="en-CA" sz="1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34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981" y="1371600"/>
            <a:ext cx="7772400" cy="4493538"/>
          </a:xfrm>
          <a:prstGeom prst="rect">
            <a:avLst/>
          </a:prstGeom>
          <a:noFill/>
        </p:spPr>
        <p:txBody>
          <a:bodyPr wrap="square" rtlCol="0">
            <a:spAutoFit/>
          </a:bodyPr>
          <a:lstStyle/>
          <a:p>
            <a:r>
              <a:rPr lang="en-CA" sz="1500" dirty="0" smtClean="0">
                <a:solidFill>
                  <a:schemeClr val="accent6">
                    <a:lumMod val="75000"/>
                  </a:schemeClr>
                </a:solidFill>
                <a:latin typeface="Calibri" panose="020F0502020204030204" pitchFamily="34" charset="0"/>
                <a:cs typeface="Calibri" panose="020F0502020204030204" pitchFamily="34" charset="0"/>
              </a:rPr>
              <a:t>MINISTRY PROGRAM </a:t>
            </a:r>
            <a:r>
              <a:rPr lang="en-CA" sz="1500" dirty="0">
                <a:solidFill>
                  <a:schemeClr val="accent6">
                    <a:lumMod val="75000"/>
                  </a:schemeClr>
                </a:solidFill>
                <a:latin typeface="Calibri" panose="020F0502020204030204" pitchFamily="34" charset="0"/>
                <a:cs typeface="Calibri" panose="020F0502020204030204" pitchFamily="34" charset="0"/>
              </a:rPr>
              <a:t>ADVISOR</a:t>
            </a:r>
          </a:p>
          <a:p>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Program Advisors are responsible for:</a:t>
            </a:r>
          </a:p>
          <a:p>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Conducting agency based inspections,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evaluating </a:t>
            </a:r>
            <a:r>
              <a:rPr lang="en-CA" sz="1500" dirty="0">
                <a:solidFill>
                  <a:schemeClr val="tx1">
                    <a:lumMod val="65000"/>
                    <a:lumOff val="35000"/>
                  </a:schemeClr>
                </a:solidFill>
                <a:latin typeface="Calibri" panose="020F0502020204030204" pitchFamily="34" charset="0"/>
                <a:cs typeface="Calibri" panose="020F0502020204030204" pitchFamily="34" charset="0"/>
              </a:rPr>
              <a:t>and monitoring the operations of agencies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to ensure compliance </a:t>
            </a:r>
            <a:r>
              <a:rPr lang="en-CA" sz="1500" dirty="0">
                <a:solidFill>
                  <a:schemeClr val="tx1">
                    <a:lumMod val="65000"/>
                    <a:lumOff val="35000"/>
                  </a:schemeClr>
                </a:solidFill>
                <a:latin typeface="Calibri" panose="020F0502020204030204" pitchFamily="34" charset="0"/>
                <a:cs typeface="Calibri" panose="020F0502020204030204" pitchFamily="34" charset="0"/>
              </a:rPr>
              <a:t>with legislative standards;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Identifying issues and making recommendations for corrective action/improvements;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Providing clarification to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service agencies </a:t>
            </a:r>
            <a:r>
              <a:rPr lang="en-CA" sz="1500" dirty="0">
                <a:solidFill>
                  <a:schemeClr val="tx1">
                    <a:lumMod val="65000"/>
                    <a:lumOff val="35000"/>
                  </a:schemeClr>
                </a:solidFill>
                <a:latin typeface="Calibri" panose="020F0502020204030204" pitchFamily="34" charset="0"/>
                <a:cs typeface="Calibri" panose="020F0502020204030204" pitchFamily="34" charset="0"/>
              </a:rPr>
              <a:t>on the inspection process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and</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Communicating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Ministry’s </a:t>
            </a:r>
            <a:r>
              <a:rPr lang="en-CA" sz="1500" dirty="0">
                <a:solidFill>
                  <a:schemeClr val="tx1">
                    <a:lumMod val="65000"/>
                    <a:lumOff val="35000"/>
                  </a:schemeClr>
                </a:solidFill>
                <a:latin typeface="Calibri" panose="020F0502020204030204" pitchFamily="34" charset="0"/>
                <a:cs typeface="Calibri" panose="020F0502020204030204" pitchFamily="34" charset="0"/>
              </a:rPr>
              <a:t>expectations for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strengthening compliance across the  Developmental Service sector.</a:t>
            </a:r>
          </a:p>
          <a:p>
            <a:pPr marL="742950" lvl="1"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r>
              <a:rPr lang="en-CA" sz="1500" dirty="0" smtClean="0">
                <a:solidFill>
                  <a:schemeClr val="accent6">
                    <a:lumMod val="75000"/>
                  </a:schemeClr>
                </a:solidFill>
                <a:latin typeface="Calibri" panose="020F0502020204030204" pitchFamily="34" charset="0"/>
                <a:cs typeface="Calibri" panose="020F0502020204030204" pitchFamily="34" charset="0"/>
              </a:rPr>
              <a:t>MINISTRY PROGRAM </a:t>
            </a:r>
            <a:r>
              <a:rPr lang="en-CA" sz="1500" dirty="0">
                <a:solidFill>
                  <a:schemeClr val="accent6">
                    <a:lumMod val="75000"/>
                  </a:schemeClr>
                </a:solidFill>
                <a:latin typeface="Calibri" panose="020F0502020204030204" pitchFamily="34" charset="0"/>
                <a:cs typeface="Calibri" panose="020F0502020204030204" pitchFamily="34" charset="0"/>
              </a:rPr>
              <a:t>SUPERVISOR</a:t>
            </a:r>
          </a:p>
          <a:p>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Program Supervisors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manage the service contracts with agencies and are </a:t>
            </a:r>
            <a:r>
              <a:rPr lang="en-CA" sz="1500" dirty="0">
                <a:solidFill>
                  <a:schemeClr val="tx1">
                    <a:lumMod val="65000"/>
                    <a:lumOff val="35000"/>
                  </a:schemeClr>
                </a:solidFill>
                <a:latin typeface="Calibri" panose="020F0502020204030204" pitchFamily="34" charset="0"/>
                <a:cs typeface="Calibri" panose="020F0502020204030204" pitchFamily="34" charset="0"/>
              </a:rPr>
              <a:t>responsible for monitoring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and supporting agencies to be compliant </a:t>
            </a:r>
            <a:r>
              <a:rPr lang="en-CA" sz="1500" dirty="0">
                <a:solidFill>
                  <a:schemeClr val="tx1">
                    <a:lumMod val="65000"/>
                    <a:lumOff val="35000"/>
                  </a:schemeClr>
                </a:solidFill>
                <a:latin typeface="Calibri" panose="020F0502020204030204" pitchFamily="34" charset="0"/>
                <a:cs typeface="Calibri" panose="020F0502020204030204" pitchFamily="34" charset="0"/>
              </a:rPr>
              <a:t>with the QAM requirements.</a:t>
            </a:r>
            <a:endParaRPr lang="en-CA" sz="1500" dirty="0">
              <a:solidFill>
                <a:schemeClr val="tx1">
                  <a:lumMod val="65000"/>
                  <a:lumOff val="35000"/>
                </a:schemeClr>
              </a:solidFill>
              <a:latin typeface="Arial" panose="020B0604020202020204" pitchFamily="34" charset="0"/>
              <a:cs typeface="Arial" panose="020B0604020202020204" pitchFamily="34" charset="0"/>
            </a:endParaRPr>
          </a:p>
          <a:p>
            <a:pPr lvl="1">
              <a:buClr>
                <a:schemeClr val="accent6">
                  <a:lumMod val="75000"/>
                </a:schemeClr>
              </a:buClr>
            </a:pPr>
            <a:endParaRPr lang="en-CA"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10</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Title 4"/>
          <p:cNvSpPr txBox="1">
            <a:spLocks/>
          </p:cNvSpPr>
          <p:nvPr/>
        </p:nvSpPr>
        <p:spPr>
          <a:xfrm>
            <a:off x="838200" y="152400"/>
            <a:ext cx="3886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 </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Additional Resources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29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95400"/>
            <a:ext cx="7855235" cy="4493538"/>
          </a:xfrm>
          <a:prstGeom prst="rect">
            <a:avLst/>
          </a:prstGeom>
          <a:noFill/>
        </p:spPr>
        <p:txBody>
          <a:bodyPr wrap="square" rtlCol="0">
            <a:spAutoFit/>
          </a:bodyPr>
          <a:lstStyle/>
          <a:p>
            <a:endParaRPr lang="en-CA" sz="1600" dirty="0">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accent6">
                    <a:lumMod val="75000"/>
                  </a:schemeClr>
                </a:solidFill>
                <a:latin typeface="Calibri" panose="020F0502020204030204" pitchFamily="34" charset="0"/>
                <a:cs typeface="Calibri" panose="020F0502020204030204" pitchFamily="34" charset="0"/>
              </a:rPr>
              <a:t>COMMUNITY TABLES</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Agency mentorship</a:t>
            </a:r>
          </a:p>
          <a:p>
            <a:pPr marL="742950" lvl="1"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Sharing policies and procedures, best practices, operation templates and resources</a:t>
            </a:r>
          </a:p>
          <a:p>
            <a:pPr marL="742950" lvl="1"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500" dirty="0" smtClean="0">
              <a:latin typeface="Calibri" panose="020F0502020204030204" pitchFamily="34" charset="0"/>
              <a:cs typeface="Calibri" panose="020F0502020204030204" pitchFamily="34" charset="0"/>
            </a:endParaRPr>
          </a:p>
          <a:p>
            <a:pPr lvl="0">
              <a:buClr>
                <a:schemeClr val="accent6">
                  <a:lumMod val="75000"/>
                </a:schemeClr>
              </a:buClr>
            </a:pPr>
            <a:r>
              <a:rPr lang="en-CA" sz="1500" dirty="0" smtClean="0">
                <a:solidFill>
                  <a:schemeClr val="accent6">
                    <a:lumMod val="75000"/>
                  </a:schemeClr>
                </a:solidFill>
                <a:latin typeface="Calibri" panose="020F0502020204030204" pitchFamily="34" charset="0"/>
                <a:cs typeface="Calibri" panose="020F0502020204030204" pitchFamily="34" charset="0"/>
              </a:rPr>
              <a:t>UMBRELLA AGENCIES </a:t>
            </a:r>
            <a:r>
              <a:rPr lang="en-CA" sz="1500" dirty="0">
                <a:solidFill>
                  <a:schemeClr val="accent6">
                    <a:lumMod val="75000"/>
                  </a:schemeClr>
                </a:solidFill>
                <a:latin typeface="Calibri" panose="020F0502020204030204" pitchFamily="34" charset="0"/>
                <a:cs typeface="Calibri" panose="020F0502020204030204" pitchFamily="34" charset="0"/>
              </a:rPr>
              <a:t>and </a:t>
            </a:r>
            <a:r>
              <a:rPr lang="en-CA" sz="1500" dirty="0" smtClean="0">
                <a:solidFill>
                  <a:schemeClr val="accent6">
                    <a:lumMod val="75000"/>
                  </a:schemeClr>
                </a:solidFill>
                <a:latin typeface="Calibri" panose="020F0502020204030204" pitchFamily="34" charset="0"/>
                <a:cs typeface="Calibri" panose="020F0502020204030204" pitchFamily="34" charset="0"/>
              </a:rPr>
              <a:t>NETWORKING OPPORTUNITIES</a:t>
            </a:r>
            <a:endParaRPr lang="en-CA" sz="1500" dirty="0">
              <a:solidFill>
                <a:schemeClr val="accent6">
                  <a:lumMod val="7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Arial" panose="020B0604020202020204" pitchFamily="34" charset="0"/>
              <a:buChar char="•"/>
            </a:pPr>
            <a:endParaRPr lang="en-CA" sz="1500" dirty="0">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PROVINCIAL NETWORK</a:t>
            </a:r>
            <a:endParaRPr lang="en-CA" sz="1500" b="1" i="1" dirty="0">
              <a:solidFill>
                <a:schemeClr val="tx1">
                  <a:lumMod val="65000"/>
                  <a:lumOff val="35000"/>
                </a:schemeClr>
              </a:solidFill>
              <a:latin typeface="Calibri" panose="020F0502020204030204" pitchFamily="34" charset="0"/>
              <a:cs typeface="Calibri" panose="020F0502020204030204" pitchFamily="34" charset="0"/>
            </a:endParaRP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Provide expertise, feedback and advice </a:t>
            </a: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QAM subject experts</a:t>
            </a:r>
          </a:p>
          <a:p>
            <a:pPr marL="742950" lvl="1" indent="-285750">
              <a:buClr>
                <a:schemeClr val="accent6">
                  <a:lumMod val="75000"/>
                </a:schemeClr>
              </a:buClr>
              <a:buFont typeface="Arial" panose="020B0604020202020204" pitchFamily="34" charset="0"/>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COMMUNITY LIVING ONTARIO</a:t>
            </a: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Represents </a:t>
            </a:r>
            <a:r>
              <a:rPr lang="en-CA" sz="1500" dirty="0">
                <a:solidFill>
                  <a:schemeClr val="tx1">
                    <a:lumMod val="65000"/>
                    <a:lumOff val="35000"/>
                  </a:schemeClr>
                </a:solidFill>
                <a:latin typeface="Calibri" panose="020F0502020204030204" pitchFamily="34" charset="0"/>
                <a:cs typeface="Calibri" panose="020F0502020204030204" pitchFamily="34" charset="0"/>
              </a:rPr>
              <a:t>107 local Community Living associations across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Ontario</a:t>
            </a:r>
          </a:p>
          <a:p>
            <a:pPr marL="742950" lvl="1" indent="-285750">
              <a:buClr>
                <a:schemeClr val="accent6">
                  <a:lumMod val="75000"/>
                </a:schemeClr>
              </a:buClr>
              <a:buFont typeface="Arial" panose="020B0604020202020204" pitchFamily="34" charset="0"/>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ONTARIO</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AGENCIES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SUPPORTIN</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G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INDIVIDUALS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a:solidFill>
                  <a:schemeClr val="tx1">
                    <a:lumMod val="65000"/>
                    <a:lumOff val="35000"/>
                  </a:schemeClr>
                </a:solidFill>
                <a:latin typeface="Calibri" panose="020F0502020204030204" pitchFamily="34" charset="0"/>
                <a:cs typeface="Calibri" panose="020F0502020204030204" pitchFamily="34" charset="0"/>
              </a:rPr>
              <a:t>with</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SPECIA</a:t>
            </a:r>
            <a:r>
              <a:rPr lang="en-CA" sz="1500" i="1" dirty="0">
                <a:solidFill>
                  <a:schemeClr val="tx1">
                    <a:lumMod val="65000"/>
                    <a:lumOff val="35000"/>
                  </a:schemeClr>
                </a:solidFill>
                <a:latin typeface="Calibri" panose="020F0502020204030204" pitchFamily="34" charset="0"/>
                <a:cs typeface="Calibri" panose="020F0502020204030204" pitchFamily="34" charset="0"/>
              </a:rPr>
              <a:t>L</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NEEDS (OASIS)</a:t>
            </a: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Provides leadership through sharing ideas, information and knowledge</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11</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Title 4"/>
          <p:cNvSpPr txBox="1">
            <a:spLocks/>
          </p:cNvSpPr>
          <p:nvPr/>
        </p:nvSpPr>
        <p:spPr>
          <a:xfrm>
            <a:off x="838200" y="145610"/>
            <a:ext cx="41910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a:t>
            </a:r>
            <a:r>
              <a:rPr lang="en-CA" sz="2200" b="0" dirty="0" smtClean="0">
                <a:latin typeface="Calibri" panose="020F0502020204030204" pitchFamily="34" charset="0"/>
                <a:cs typeface="Calibri" panose="020F0502020204030204" pitchFamily="34" charset="0"/>
              </a:rPr>
              <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Additional Resources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48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054" y="1295400"/>
            <a:ext cx="8171694" cy="4893647"/>
          </a:xfrm>
          <a:prstGeom prst="rect">
            <a:avLst/>
          </a:prstGeom>
          <a:noFill/>
        </p:spPr>
        <p:txBody>
          <a:bodyPr wrap="square" rtlCol="0">
            <a:spAutoFit/>
          </a:bodyPr>
          <a:lstStyle/>
          <a:p>
            <a:pPr>
              <a:buClr>
                <a:srgbClr val="F79646">
                  <a:lumMod val="75000"/>
                </a:srgbClr>
              </a:buClr>
            </a:pPr>
            <a:r>
              <a:rPr lang="en-CA" sz="1500" b="1" dirty="0">
                <a:solidFill>
                  <a:schemeClr val="tx1">
                    <a:lumMod val="65000"/>
                    <a:lumOff val="35000"/>
                  </a:schemeClr>
                </a:solidFill>
                <a:latin typeface="Calibri" panose="020F0502020204030204" pitchFamily="34" charset="0"/>
                <a:cs typeface="Calibri" panose="020F0502020204030204" pitchFamily="34" charset="0"/>
              </a:rPr>
              <a:t>T</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here </a:t>
            </a:r>
            <a:r>
              <a:rPr lang="en-CA" sz="1500" b="1" dirty="0">
                <a:solidFill>
                  <a:schemeClr val="tx1">
                    <a:lumMod val="65000"/>
                    <a:lumOff val="35000"/>
                  </a:schemeClr>
                </a:solidFill>
                <a:latin typeface="Calibri" panose="020F0502020204030204" pitchFamily="34" charset="0"/>
                <a:cs typeface="Calibri" panose="020F0502020204030204" pitchFamily="34" charset="0"/>
              </a:rPr>
              <a:t>are </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350 </a:t>
            </a:r>
            <a:r>
              <a:rPr lang="en-CA" sz="1500" b="1" dirty="0">
                <a:solidFill>
                  <a:schemeClr val="tx1">
                    <a:lumMod val="65000"/>
                    <a:lumOff val="35000"/>
                  </a:schemeClr>
                </a:solidFill>
                <a:latin typeface="Calibri" panose="020F0502020204030204" pitchFamily="34" charset="0"/>
                <a:cs typeface="Calibri" panose="020F0502020204030204" pitchFamily="34" charset="0"/>
              </a:rPr>
              <a:t>requirements under </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Regulation 299/10 supporting Policy Directives </a:t>
            </a:r>
            <a:r>
              <a:rPr lang="en-CA" sz="1500" b="1" dirty="0">
                <a:solidFill>
                  <a:schemeClr val="tx1">
                    <a:lumMod val="65000"/>
                    <a:lumOff val="35000"/>
                  </a:schemeClr>
                </a:solidFill>
                <a:latin typeface="Calibri" panose="020F0502020204030204" pitchFamily="34" charset="0"/>
                <a:cs typeface="Calibri" panose="020F0502020204030204" pitchFamily="34" charset="0"/>
              </a:rPr>
              <a:t>that we </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inspect:</a:t>
            </a:r>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Policies and Procedures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82</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Board Records = 9</a:t>
            </a: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Staff – Volunteer Records = 27</a:t>
            </a: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Individual Records = 98</a:t>
            </a: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Records and Documentation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100</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Site Inspection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34</a:t>
            </a:r>
          </a:p>
          <a:p>
            <a:pPr marL="742950" lvl="1" indent="-285750">
              <a:buClr>
                <a:srgbClr val="F79646">
                  <a:lumMod val="75000"/>
                </a:srgb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rgbClr val="F79646">
                  <a:lumMod val="75000"/>
                </a:srgbClr>
              </a:buClr>
            </a:pP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Compliance inspections are divided between a service agency’s office and residential sites. They typically include</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On-site inspection of residential sites and community participation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programs</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R</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eview of some staff member files (includes full-time</a:t>
            </a:r>
            <a:r>
              <a:rPr lang="en-CA" sz="1500" dirty="0">
                <a:solidFill>
                  <a:schemeClr val="tx1">
                    <a:lumMod val="65000"/>
                    <a:lumOff val="35000"/>
                  </a:schemeClr>
                </a:solidFill>
                <a:latin typeface="Calibri" panose="020F0502020204030204" pitchFamily="34" charset="0"/>
                <a:cs typeface="Calibri" panose="020F0502020204030204" pitchFamily="34" charset="0"/>
              </a:rPr>
              <a:t>, part-time,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relief and </a:t>
            </a:r>
            <a:r>
              <a:rPr lang="en-CA" sz="1500" dirty="0">
                <a:solidFill>
                  <a:schemeClr val="tx1">
                    <a:lumMod val="65000"/>
                    <a:lumOff val="35000"/>
                  </a:schemeClr>
                </a:solidFill>
                <a:latin typeface="Calibri" panose="020F0502020204030204" pitchFamily="34" charset="0"/>
                <a:cs typeface="Calibri" panose="020F0502020204030204" pitchFamily="34" charset="0"/>
              </a:rPr>
              <a:t>casual staff</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sampling review of files, including Individual Support Plans (and Behaviour Support Plans if needed) for individuals </a:t>
            </a:r>
            <a:r>
              <a:rPr lang="en-CA" sz="1500" dirty="0">
                <a:solidFill>
                  <a:schemeClr val="tx1">
                    <a:lumMod val="65000"/>
                    <a:lumOff val="35000"/>
                  </a:schemeClr>
                </a:solidFill>
                <a:latin typeface="Calibri" panose="020F0502020204030204" pitchFamily="34" charset="0"/>
                <a:cs typeface="Calibri" panose="020F0502020204030204" pitchFamily="34" charset="0"/>
              </a:rPr>
              <a:t>receiving services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supports </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review of Incident </a:t>
            </a:r>
            <a:r>
              <a:rPr lang="en-CA" sz="1500" dirty="0">
                <a:solidFill>
                  <a:schemeClr val="tx1">
                    <a:lumMod val="65000"/>
                    <a:lumOff val="35000"/>
                  </a:schemeClr>
                </a:solidFill>
                <a:latin typeface="Calibri" panose="020F0502020204030204" pitchFamily="34" charset="0"/>
                <a:cs typeface="Calibri" panose="020F0502020204030204" pitchFamily="34" charset="0"/>
              </a:rPr>
              <a:t>and Occurrence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Reports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Confirmation completion of staff training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requirements</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individuals’ financial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records</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Inspection of medication storage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administration</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Health </a:t>
            </a:r>
            <a:r>
              <a:rPr lang="en-CA" sz="1500" dirty="0">
                <a:solidFill>
                  <a:schemeClr val="tx1">
                    <a:lumMod val="65000"/>
                    <a:lumOff val="35000"/>
                  </a:schemeClr>
                </a:solidFill>
                <a:latin typeface="Calibri" panose="020F0502020204030204" pitchFamily="34" charset="0"/>
                <a:cs typeface="Calibri" panose="020F0502020204030204" pitchFamily="34" charset="0"/>
              </a:rPr>
              <a:t>&amp; Safety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Records, </a:t>
            </a:r>
            <a:r>
              <a:rPr lang="en-CA" sz="1500" dirty="0">
                <a:solidFill>
                  <a:schemeClr val="tx1">
                    <a:lumMod val="65000"/>
                    <a:lumOff val="35000"/>
                  </a:schemeClr>
                </a:solidFill>
                <a:latin typeface="Calibri" panose="020F0502020204030204" pitchFamily="34" charset="0"/>
                <a:cs typeface="Calibri" panose="020F0502020204030204" pitchFamily="34" charset="0"/>
              </a:rPr>
              <a:t>Reports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Checklists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maintenance </a:t>
            </a:r>
            <a:r>
              <a:rPr lang="en-CA" sz="1500" dirty="0">
                <a:solidFill>
                  <a:schemeClr val="tx1">
                    <a:lumMod val="65000"/>
                    <a:lumOff val="35000"/>
                  </a:schemeClr>
                </a:solidFill>
                <a:latin typeface="Calibri" panose="020F0502020204030204" pitchFamily="34" charset="0"/>
                <a:cs typeface="Calibri" panose="020F0502020204030204" pitchFamily="34" charset="0"/>
              </a:rPr>
              <a:t>and equipment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records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4267199" y="1905000"/>
            <a:ext cx="4400549"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CA" sz="1400" i="1" dirty="0">
                <a:solidFill>
                  <a:schemeClr val="accent6">
                    <a:lumMod val="75000"/>
                  </a:schemeClr>
                </a:solidFill>
                <a:latin typeface="Calibri" panose="020F0502020204030204" pitchFamily="34" charset="0"/>
                <a:cs typeface="Calibri" panose="020F0502020204030204" pitchFamily="34" charset="0"/>
              </a:rPr>
              <a:t>The number and content of requirements may vary depending on the types of services and supports that are in scope for the inspection. </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838200" y="152400"/>
            <a:ext cx="3276600" cy="1143000"/>
          </a:xfrm>
        </p:spPr>
        <p:txBody>
          <a:bodyPr>
            <a:norm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Do We Inspect</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1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291473"/>
            <a:ext cx="3733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http://static.wixstatic.com/media/0be6f0_ae2a9b5ebd054af5ba3c0f0231ac4a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60" y="3323755"/>
            <a:ext cx="1121117" cy="1121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29177" y="1277894"/>
            <a:ext cx="2590417"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219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DS Transfer Payments Agencies inspected annually</a:t>
            </a:r>
          </a:p>
        </p:txBody>
      </p:sp>
      <p:sp>
        <p:nvSpPr>
          <p:cNvPr id="9" name="Rectangle 8"/>
          <p:cNvSpPr/>
          <p:nvPr/>
        </p:nvSpPr>
        <p:spPr>
          <a:xfrm>
            <a:off x="4953000" y="1087120"/>
            <a:ext cx="3581400" cy="5900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latin typeface="Calibri" panose="020F0502020204030204" pitchFamily="34" charset="0"/>
                <a:cs typeface="Calibri" panose="020F0502020204030204" pitchFamily="34" charset="0"/>
              </a:rPr>
              <a:t>Authority to </a:t>
            </a:r>
            <a:r>
              <a:rPr lang="en-US" sz="1600" dirty="0">
                <a:solidFill>
                  <a:schemeClr val="tx1">
                    <a:lumMod val="65000"/>
                    <a:lumOff val="35000"/>
                  </a:schemeClr>
                </a:solidFill>
                <a:latin typeface="Calibri" panose="020F0502020204030204" pitchFamily="34" charset="0"/>
                <a:cs typeface="Calibri" panose="020F0502020204030204" pitchFamily="34" charset="0"/>
              </a:rPr>
              <a:t>i</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nspect up to </a:t>
            </a:r>
          </a:p>
          <a:p>
            <a:pPr algn="ctr"/>
            <a:r>
              <a:rPr lang="en-US" sz="2400" dirty="0" smtClean="0">
                <a:solidFill>
                  <a:schemeClr val="tx1">
                    <a:lumMod val="65000"/>
                    <a:lumOff val="35000"/>
                  </a:schemeClr>
                </a:solidFill>
                <a:latin typeface="Calibri" panose="020F0502020204030204" pitchFamily="34" charset="0"/>
                <a:cs typeface="Calibri" panose="020F0502020204030204" pitchFamily="34" charset="0"/>
              </a:rPr>
              <a:t>350</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requirements</a:t>
            </a: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26" name="Picture 2" descr="https://www.af-affinity.co.uk/wp-content/uploads/2015/09/business-icon-revers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79" y="1238310"/>
            <a:ext cx="877784" cy="877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country-flags-style-o-5/512/North-America_Canada_Ontari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54" y="2291552"/>
            <a:ext cx="1016330" cy="10163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813047" y="2332433"/>
            <a:ext cx="2546489"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9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DSOs inspected on a 3 year cycle. </a:t>
            </a:r>
          </a:p>
        </p:txBody>
      </p:sp>
      <p:sp>
        <p:nvSpPr>
          <p:cNvPr id="16" name="Rectangle 15"/>
          <p:cNvSpPr/>
          <p:nvPr/>
        </p:nvSpPr>
        <p:spPr>
          <a:xfrm>
            <a:off x="1676784" y="3465214"/>
            <a:ext cx="281901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~2500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Residential sites inspected on a 3 year cycle </a:t>
            </a:r>
            <a:r>
              <a:rPr lang="en-US" sz="1500" i="1" dirty="0" smtClean="0">
                <a:solidFill>
                  <a:schemeClr val="tx1">
                    <a:lumMod val="65000"/>
                    <a:lumOff val="35000"/>
                  </a:schemeClr>
                </a:solidFill>
                <a:latin typeface="Calibri" panose="020F0502020204030204" pitchFamily="34" charset="0"/>
                <a:cs typeface="Calibri" panose="020F0502020204030204" pitchFamily="34" charset="0"/>
              </a:rPr>
              <a:t> </a:t>
            </a:r>
          </a:p>
        </p:txBody>
      </p:sp>
      <p:pic>
        <p:nvPicPr>
          <p:cNvPr id="1034" name="Picture 10" descr="http://www.mi-corporation.com/wp-content/uploads/2015/02/FieldInspector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079" y="5313526"/>
            <a:ext cx="970705" cy="7913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729177" y="5410924"/>
            <a:ext cx="2819016" cy="69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9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Inspectors</a:t>
            </a:r>
            <a:endParaRPr lang="en-US" sz="1500" i="1" dirty="0" smtClean="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12" name="Straight Connector 11"/>
          <p:cNvCxnSpPr/>
          <p:nvPr/>
        </p:nvCxnSpPr>
        <p:spPr>
          <a:xfrm flipH="1">
            <a:off x="4571999" y="1371600"/>
            <a:ext cx="1" cy="4724400"/>
          </a:xfrm>
          <a:prstGeom prst="line">
            <a:avLst/>
          </a:prstGeom>
          <a:ln>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4953000" y="1676400"/>
            <a:ext cx="3581400" cy="304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latin typeface="Calibri" panose="020F0502020204030204" pitchFamily="34" charset="0"/>
                <a:cs typeface="Calibri" panose="020F0502020204030204" pitchFamily="34" charset="0"/>
              </a:rPr>
              <a:t>SIPDDA</a:t>
            </a: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4" name="Rectangle 23"/>
          <p:cNvSpPr/>
          <p:nvPr/>
        </p:nvSpPr>
        <p:spPr>
          <a:xfrm>
            <a:off x="4953000" y="1905000"/>
            <a:ext cx="1790700" cy="533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65000"/>
                    <a:lumOff val="35000"/>
                  </a:schemeClr>
                </a:solidFill>
                <a:latin typeface="Calibri" panose="020F0502020204030204" pitchFamily="34" charset="0"/>
                <a:cs typeface="Calibri" panose="020F0502020204030204" pitchFamily="34" charset="0"/>
              </a:rPr>
              <a:t>Quality Assurance Measures Reg.</a:t>
            </a:r>
            <a:endParaRPr lang="en-CA"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5" name="Rectangle 24"/>
          <p:cNvSpPr/>
          <p:nvPr/>
        </p:nvSpPr>
        <p:spPr>
          <a:xfrm>
            <a:off x="6743700" y="1905000"/>
            <a:ext cx="1786890" cy="533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65000"/>
                    <a:lumOff val="35000"/>
                  </a:schemeClr>
                </a:solidFill>
                <a:latin typeface="Calibri" panose="020F0502020204030204" pitchFamily="34" charset="0"/>
                <a:cs typeface="Calibri" panose="020F0502020204030204" pitchFamily="34" charset="0"/>
              </a:rPr>
              <a:t>Policy Directives</a:t>
            </a:r>
            <a:endParaRPr lang="en-CA"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Rectangle 25"/>
          <p:cNvSpPr/>
          <p:nvPr/>
        </p:nvSpPr>
        <p:spPr>
          <a:xfrm>
            <a:off x="6103608" y="2966229"/>
            <a:ext cx="2438400" cy="495357"/>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solidFill>
                  <a:schemeClr val="tx1">
                    <a:lumMod val="75000"/>
                    <a:lumOff val="25000"/>
                  </a:schemeClr>
                </a:solidFill>
                <a:latin typeface="Calibri" panose="020F0502020204030204" pitchFamily="34" charset="0"/>
                <a:cs typeface="Calibri" panose="020F0502020204030204" pitchFamily="34" charset="0"/>
              </a:rPr>
              <a:t>Supported group living residences (SGLR)</a:t>
            </a:r>
          </a:p>
        </p:txBody>
      </p:sp>
      <p:sp>
        <p:nvSpPr>
          <p:cNvPr id="27" name="Rectangle 26"/>
          <p:cNvSpPr/>
          <p:nvPr/>
        </p:nvSpPr>
        <p:spPr>
          <a:xfrm>
            <a:off x="6096000" y="2438400"/>
            <a:ext cx="2434590" cy="495795"/>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solidFill>
                  <a:schemeClr val="tx1">
                    <a:lumMod val="75000"/>
                    <a:lumOff val="25000"/>
                  </a:schemeClr>
                </a:solidFill>
                <a:latin typeface="Calibri" panose="020F0502020204030204" pitchFamily="34" charset="0"/>
                <a:cs typeface="Calibri" panose="020F0502020204030204" pitchFamily="34" charset="0"/>
              </a:rPr>
              <a:t>Intensive support residences (ISR</a:t>
            </a:r>
            <a:r>
              <a:rPr lang="en-CA" sz="1200" dirty="0">
                <a:solidFill>
                  <a:srgbClr val="8D6974">
                    <a:lumMod val="50000"/>
                  </a:srgbClr>
                </a:solidFill>
                <a:latin typeface="Calibri" panose="020F0502020204030204" pitchFamily="34" charset="0"/>
                <a:cs typeface="Calibri" panose="020F0502020204030204" pitchFamily="34" charset="0"/>
              </a:rPr>
              <a:t>)</a:t>
            </a:r>
          </a:p>
        </p:txBody>
      </p:sp>
      <p:sp>
        <p:nvSpPr>
          <p:cNvPr id="28" name="Rectangle 27"/>
          <p:cNvSpPr/>
          <p:nvPr/>
        </p:nvSpPr>
        <p:spPr>
          <a:xfrm>
            <a:off x="6103608" y="3494083"/>
            <a:ext cx="2438400" cy="495795"/>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solidFill>
                  <a:schemeClr val="tx1">
                    <a:lumMod val="75000"/>
                    <a:lumOff val="25000"/>
                  </a:schemeClr>
                </a:solidFill>
                <a:latin typeface="Calibri" panose="020F0502020204030204" pitchFamily="34" charset="0"/>
                <a:cs typeface="Calibri" panose="020F0502020204030204" pitchFamily="34" charset="0"/>
              </a:rPr>
              <a:t>Community participation services and supports (CP)</a:t>
            </a:r>
          </a:p>
        </p:txBody>
      </p:sp>
      <p:sp>
        <p:nvSpPr>
          <p:cNvPr id="29" name="Rectangle 28"/>
          <p:cNvSpPr/>
          <p:nvPr/>
        </p:nvSpPr>
        <p:spPr>
          <a:xfrm>
            <a:off x="6103608" y="5080939"/>
            <a:ext cx="2438400" cy="496785"/>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solidFill>
                  <a:schemeClr val="tx1">
                    <a:lumMod val="75000"/>
                    <a:lumOff val="25000"/>
                  </a:schemeClr>
                </a:solidFill>
                <a:latin typeface="Calibri" panose="020F0502020204030204" pitchFamily="34" charset="0"/>
                <a:cs typeface="Calibri" panose="020F0502020204030204" pitchFamily="34" charset="0"/>
              </a:rPr>
              <a:t>Supported independent living (SIL</a:t>
            </a:r>
            <a:r>
              <a:rPr lang="en-CA" sz="1200" dirty="0">
                <a:solidFill>
                  <a:srgbClr val="8D6974">
                    <a:lumMod val="50000"/>
                  </a:srgbClr>
                </a:solidFill>
                <a:latin typeface="Calibri" panose="020F0502020204030204" pitchFamily="34" charset="0"/>
                <a:cs typeface="Calibri" panose="020F0502020204030204" pitchFamily="34" charset="0"/>
              </a:rPr>
              <a:t>)</a:t>
            </a:r>
          </a:p>
        </p:txBody>
      </p:sp>
      <p:sp>
        <p:nvSpPr>
          <p:cNvPr id="30" name="Rectangle 29"/>
          <p:cNvSpPr/>
          <p:nvPr/>
        </p:nvSpPr>
        <p:spPr>
          <a:xfrm>
            <a:off x="6103608" y="4022375"/>
            <a:ext cx="2438400" cy="496785"/>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solidFill>
                  <a:schemeClr val="tx1">
                    <a:lumMod val="75000"/>
                    <a:lumOff val="25000"/>
                  </a:schemeClr>
                </a:solidFill>
                <a:latin typeface="Calibri" panose="020F0502020204030204" pitchFamily="34" charset="0"/>
                <a:cs typeface="Calibri" panose="020F0502020204030204" pitchFamily="34" charset="0"/>
              </a:rPr>
              <a:t>Caregiver respite services and supports </a:t>
            </a:r>
          </a:p>
        </p:txBody>
      </p:sp>
      <p:sp>
        <p:nvSpPr>
          <p:cNvPr id="31" name="Rectangle 30"/>
          <p:cNvSpPr/>
          <p:nvPr/>
        </p:nvSpPr>
        <p:spPr>
          <a:xfrm>
            <a:off x="6103608" y="4551657"/>
            <a:ext cx="2438400" cy="496785"/>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solidFill>
                  <a:schemeClr val="tx1">
                    <a:lumMod val="75000"/>
                    <a:lumOff val="25000"/>
                  </a:schemeClr>
                </a:solidFill>
                <a:latin typeface="Calibri" panose="020F0502020204030204" pitchFamily="34" charset="0"/>
                <a:cs typeface="Calibri" panose="020F0502020204030204" pitchFamily="34" charset="0"/>
              </a:rPr>
              <a:t>Host family residence (HF</a:t>
            </a:r>
            <a:r>
              <a:rPr lang="en-CA" sz="1200" b="1" dirty="0">
                <a:solidFill>
                  <a:schemeClr val="tx1">
                    <a:lumMod val="75000"/>
                    <a:lumOff val="25000"/>
                  </a:schemeClr>
                </a:solidFill>
                <a:latin typeface="Calibri" panose="020F0502020204030204" pitchFamily="34" charset="0"/>
                <a:cs typeface="Calibri" panose="020F0502020204030204" pitchFamily="34" charset="0"/>
              </a:rPr>
              <a:t>)</a:t>
            </a:r>
          </a:p>
        </p:txBody>
      </p:sp>
      <p:cxnSp>
        <p:nvCxnSpPr>
          <p:cNvPr id="20" name="Straight Connector 19"/>
          <p:cNvCxnSpPr/>
          <p:nvPr/>
        </p:nvCxnSpPr>
        <p:spPr>
          <a:xfrm>
            <a:off x="6743700" y="1981200"/>
            <a:ext cx="0" cy="45720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948343" y="2444528"/>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a:t>
            </a:r>
            <a:r>
              <a:rPr lang="en-US" sz="800" dirty="0" smtClean="0">
                <a:solidFill>
                  <a:srgbClr val="8D6974">
                    <a:lumMod val="50000"/>
                  </a:srgbClr>
                </a:solidFill>
                <a:latin typeface="Calibri" panose="020F0502020204030204" pitchFamily="34" charset="0"/>
                <a:cs typeface="Calibri" panose="020F0502020204030204" pitchFamily="34" charset="0"/>
              </a:rPr>
              <a:t>p to </a:t>
            </a:r>
            <a:r>
              <a:rPr lang="en-US" dirty="0" smtClean="0">
                <a:solidFill>
                  <a:srgbClr val="8D6974">
                    <a:lumMod val="50000"/>
                  </a:srgbClr>
                </a:solidFill>
                <a:latin typeface="Calibri" panose="020F0502020204030204" pitchFamily="34" charset="0"/>
                <a:cs typeface="Calibri" panose="020F0502020204030204" pitchFamily="34" charset="0"/>
              </a:rPr>
              <a:t>279</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38" name="Rectangle 37"/>
          <p:cNvSpPr/>
          <p:nvPr/>
        </p:nvSpPr>
        <p:spPr>
          <a:xfrm>
            <a:off x="4953000" y="2964829"/>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up to </a:t>
            </a:r>
            <a:r>
              <a:rPr lang="en-US" dirty="0" smtClean="0">
                <a:solidFill>
                  <a:srgbClr val="8D6974">
                    <a:lumMod val="50000"/>
                  </a:srgbClr>
                </a:solidFill>
                <a:latin typeface="Calibri" panose="020F0502020204030204" pitchFamily="34" charset="0"/>
                <a:cs typeface="Calibri" panose="020F0502020204030204" pitchFamily="34" charset="0"/>
              </a:rPr>
              <a:t>279</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39" name="Rectangle 38"/>
          <p:cNvSpPr/>
          <p:nvPr/>
        </p:nvSpPr>
        <p:spPr>
          <a:xfrm>
            <a:off x="4953000" y="3493597"/>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up to </a:t>
            </a:r>
            <a:r>
              <a:rPr lang="en-US" dirty="0" smtClean="0">
                <a:solidFill>
                  <a:srgbClr val="8D6974">
                    <a:lumMod val="50000"/>
                  </a:srgbClr>
                </a:solidFill>
                <a:latin typeface="Calibri" panose="020F0502020204030204" pitchFamily="34" charset="0"/>
                <a:cs typeface="Calibri" panose="020F0502020204030204" pitchFamily="34" charset="0"/>
              </a:rPr>
              <a:t>226</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40" name="Rectangle 39"/>
          <p:cNvSpPr/>
          <p:nvPr/>
        </p:nvSpPr>
        <p:spPr>
          <a:xfrm>
            <a:off x="4953000" y="4022365"/>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up to </a:t>
            </a:r>
            <a:r>
              <a:rPr lang="en-US" dirty="0" smtClean="0">
                <a:solidFill>
                  <a:srgbClr val="8D6974">
                    <a:lumMod val="50000"/>
                  </a:srgbClr>
                </a:solidFill>
                <a:latin typeface="Calibri" panose="020F0502020204030204" pitchFamily="34" charset="0"/>
                <a:cs typeface="Calibri" panose="020F0502020204030204" pitchFamily="34" charset="0"/>
              </a:rPr>
              <a:t>211</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41" name="Rectangle 40"/>
          <p:cNvSpPr/>
          <p:nvPr/>
        </p:nvSpPr>
        <p:spPr>
          <a:xfrm>
            <a:off x="4953000" y="4551133"/>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up to </a:t>
            </a:r>
            <a:r>
              <a:rPr lang="en-US" dirty="0" smtClean="0">
                <a:solidFill>
                  <a:srgbClr val="8D6974">
                    <a:lumMod val="50000"/>
                  </a:srgbClr>
                </a:solidFill>
                <a:latin typeface="Calibri" panose="020F0502020204030204" pitchFamily="34" charset="0"/>
                <a:cs typeface="Calibri" panose="020F0502020204030204" pitchFamily="34" charset="0"/>
              </a:rPr>
              <a:t>204</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42" name="Rectangle 41"/>
          <p:cNvSpPr/>
          <p:nvPr/>
        </p:nvSpPr>
        <p:spPr>
          <a:xfrm>
            <a:off x="4953000" y="5079901"/>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up to </a:t>
            </a:r>
            <a:r>
              <a:rPr lang="en-US" dirty="0" smtClean="0">
                <a:solidFill>
                  <a:srgbClr val="8D6974">
                    <a:lumMod val="50000"/>
                  </a:srgbClr>
                </a:solidFill>
                <a:latin typeface="Calibri" panose="020F0502020204030204" pitchFamily="34" charset="0"/>
                <a:cs typeface="Calibri" panose="020F0502020204030204" pitchFamily="34" charset="0"/>
              </a:rPr>
              <a:t>145</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23" name="Rectangle 22"/>
          <p:cNvSpPr/>
          <p:nvPr/>
        </p:nvSpPr>
        <p:spPr>
          <a:xfrm>
            <a:off x="228600" y="6243074"/>
            <a:ext cx="3610247" cy="553998"/>
          </a:xfrm>
          <a:prstGeom prst="rect">
            <a:avLst/>
          </a:prstGeom>
        </p:spPr>
        <p:txBody>
          <a:bodyPr wrap="square">
            <a:spAutoFit/>
          </a:bodyPr>
          <a:lstStyle/>
          <a:p>
            <a:r>
              <a:rPr lang="en-CA" sz="1000" dirty="0" smtClean="0">
                <a:solidFill>
                  <a:srgbClr val="8D6974">
                    <a:lumMod val="50000"/>
                  </a:srgbClr>
                </a:solidFill>
                <a:latin typeface="Calibri" panose="020F0502020204030204" pitchFamily="34" charset="0"/>
                <a:cs typeface="Calibri" panose="020F0502020204030204" pitchFamily="34" charset="0"/>
              </a:rPr>
              <a:t>* The </a:t>
            </a:r>
            <a:r>
              <a:rPr lang="en-CA" sz="1000" dirty="0">
                <a:solidFill>
                  <a:srgbClr val="8D6974">
                    <a:lumMod val="50000"/>
                  </a:srgbClr>
                </a:solidFill>
                <a:latin typeface="Calibri" panose="020F0502020204030204" pitchFamily="34" charset="0"/>
                <a:cs typeface="Calibri" panose="020F0502020204030204" pitchFamily="34" charset="0"/>
              </a:rPr>
              <a:t>number and content of requirements may vary depending on the types of services and supports that are in scope for the inspection. </a:t>
            </a:r>
          </a:p>
        </p:txBody>
      </p:sp>
      <p:pic>
        <p:nvPicPr>
          <p:cNvPr id="32" name="Picture 31" descr="C:\Users\Burnetmo\AppData\Local\Microsoft\Windows\Temporary Internet Files\Content.Word\colorful-d-group-diverse-united-people-icons-signs-vector-graphic-illustration-also-represents-community-members-3364700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080" y="4444871"/>
            <a:ext cx="938432" cy="842725"/>
          </a:xfrm>
          <a:prstGeom prst="rect">
            <a:avLst/>
          </a:prstGeom>
          <a:noFill/>
          <a:ln>
            <a:noFill/>
          </a:ln>
        </p:spPr>
      </p:pic>
      <p:sp>
        <p:nvSpPr>
          <p:cNvPr id="33" name="Rectangle 32"/>
          <p:cNvSpPr/>
          <p:nvPr/>
        </p:nvSpPr>
        <p:spPr>
          <a:xfrm>
            <a:off x="1644512" y="4511776"/>
            <a:ext cx="281901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~17,900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Individuals receiving supports and services </a:t>
            </a:r>
            <a:endParaRPr lang="en-US" sz="1500" i="1"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35" name="Rectangle 34"/>
          <p:cNvSpPr/>
          <p:nvPr/>
        </p:nvSpPr>
        <p:spPr>
          <a:xfrm>
            <a:off x="6103608" y="5610221"/>
            <a:ext cx="2438400" cy="496785"/>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smtClean="0">
                <a:solidFill>
                  <a:schemeClr val="tx1">
                    <a:lumMod val="75000"/>
                    <a:lumOff val="25000"/>
                  </a:schemeClr>
                </a:solidFill>
                <a:latin typeface="Calibri" panose="020F0502020204030204" pitchFamily="34" charset="0"/>
                <a:cs typeface="Calibri" panose="020F0502020204030204" pitchFamily="34" charset="0"/>
              </a:rPr>
              <a:t>DSOs</a:t>
            </a:r>
            <a:endParaRPr lang="en-CA"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6" name="Rectangle 35"/>
          <p:cNvSpPr/>
          <p:nvPr/>
        </p:nvSpPr>
        <p:spPr>
          <a:xfrm>
            <a:off x="4966630" y="5617136"/>
            <a:ext cx="1139190" cy="495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8D6974">
                    <a:lumMod val="50000"/>
                  </a:srgbClr>
                </a:solidFill>
                <a:latin typeface="Calibri" panose="020F0502020204030204" pitchFamily="34" charset="0"/>
                <a:cs typeface="Calibri" panose="020F0502020204030204" pitchFamily="34" charset="0"/>
              </a:rPr>
              <a:t>up to </a:t>
            </a:r>
            <a:r>
              <a:rPr lang="en-US" dirty="0" smtClean="0">
                <a:solidFill>
                  <a:srgbClr val="8D6974">
                    <a:lumMod val="50000"/>
                  </a:srgbClr>
                </a:solidFill>
                <a:latin typeface="Calibri" panose="020F0502020204030204" pitchFamily="34" charset="0"/>
                <a:cs typeface="Calibri" panose="020F0502020204030204" pitchFamily="34" charset="0"/>
              </a:rPr>
              <a:t>146</a:t>
            </a:r>
            <a:endParaRPr lang="en-CA" dirty="0">
              <a:solidFill>
                <a:srgbClr val="8D6974">
                  <a:lumMod val="50000"/>
                </a:srgbClr>
              </a:solidFill>
              <a:latin typeface="Calibri" panose="020F0502020204030204" pitchFamily="34" charset="0"/>
              <a:cs typeface="Calibri" panose="020F0502020204030204" pitchFamily="34" charset="0"/>
            </a:endParaRPr>
          </a:p>
        </p:txBody>
      </p:sp>
      <p:sp>
        <p:nvSpPr>
          <p:cNvPr id="44" name="Title 6"/>
          <p:cNvSpPr txBox="1">
            <a:spLocks/>
          </p:cNvSpPr>
          <p:nvPr/>
        </p:nvSpPr>
        <p:spPr>
          <a:xfrm>
            <a:off x="914400" y="0"/>
            <a:ext cx="818388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CA" sz="2200" dirty="0" smtClean="0">
                <a:solidFill>
                  <a:schemeClr val="tx1">
                    <a:lumMod val="75000"/>
                    <a:lumOff val="25000"/>
                  </a:schemeClr>
                </a:solidFill>
                <a:latin typeface="Calibri" panose="020F0502020204030204" pitchFamily="34" charset="0"/>
                <a:cs typeface="Calibri" panose="020F0502020204030204" pitchFamily="34" charset="0"/>
              </a:rPr>
              <a:t>Compliance Inspections </a:t>
            </a:r>
            <a:r>
              <a:rPr lang="en-US" b="1" dirty="0" smtClean="0"/>
              <a:t/>
            </a:r>
            <a:br>
              <a:rPr lang="en-US" b="1" dirty="0" smtClean="0"/>
            </a:br>
            <a:r>
              <a:rPr lang="en-CA" sz="1800" dirty="0" smtClean="0">
                <a:solidFill>
                  <a:schemeClr val="accent6">
                    <a:lumMod val="75000"/>
                  </a:schemeClr>
                </a:solidFill>
                <a:latin typeface="Calibri" panose="020F0502020204030204" pitchFamily="34" charset="0"/>
                <a:cs typeface="Calibri" panose="020F0502020204030204" pitchFamily="34" charset="0"/>
              </a:rPr>
              <a:t>Current Environment &amp; Key Facts </a:t>
            </a:r>
            <a:endParaRPr lang="en-CA" sz="1800" dirty="0">
              <a:solidFill>
                <a:schemeClr val="accent6">
                  <a:lumMod val="75000"/>
                </a:schemeClr>
              </a:solidFill>
              <a:latin typeface="Calibri" panose="020F0502020204030204" pitchFamily="34" charset="0"/>
              <a:cs typeface="Calibri" panose="020F0502020204030204" pitchFamily="34" charset="0"/>
            </a:endParaRPr>
          </a:p>
        </p:txBody>
      </p:sp>
      <p:cxnSp>
        <p:nvCxnSpPr>
          <p:cNvPr id="45" name="Straight Connector 44"/>
          <p:cNvCxnSpPr/>
          <p:nvPr/>
        </p:nvCxnSpPr>
        <p:spPr>
          <a:xfrm>
            <a:off x="922020" y="914400"/>
            <a:ext cx="7764780" cy="0"/>
          </a:xfrm>
          <a:prstGeom prst="line">
            <a:avLst/>
          </a:prstGeom>
          <a:noFill/>
          <a:ln w="19050" cap="flat" cmpd="sng" algn="ctr">
            <a:solidFill>
              <a:srgbClr val="F79646">
                <a:lumMod val="75000"/>
              </a:srgbClr>
            </a:solidFill>
            <a:prstDash val="solid"/>
          </a:ln>
          <a:effectLst/>
        </p:spPr>
      </p:cxnSp>
      <p:sp>
        <p:nvSpPr>
          <p:cNvPr id="43" name="Slide Number Placeholder 5"/>
          <p:cNvSpPr>
            <a:spLocks noGrp="1"/>
          </p:cNvSpPr>
          <p:nvPr>
            <p:ph type="sldNum" sz="quarter" idx="12"/>
          </p:nvPr>
        </p:nvSpPr>
        <p:spPr>
          <a:xfrm>
            <a:off x="6553200" y="6356350"/>
            <a:ext cx="2133600" cy="365125"/>
          </a:xfrm>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13</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8443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24102140"/>
              </p:ext>
            </p:extLst>
          </p:nvPr>
        </p:nvGraphicFramePr>
        <p:xfrm>
          <a:off x="152400" y="858013"/>
          <a:ext cx="8792856" cy="5390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743200" y="2667000"/>
            <a:ext cx="6096000" cy="523220"/>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Review preliminary inspection results, highlight risk ratings, and communicate timelines for completion with the service agency</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3505200" y="3197840"/>
            <a:ext cx="5334000" cy="954107"/>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Ministry will provide a written compliance summary to the service agency within one business day: Compliance Letter and Inspection Report, or Non-Compliance Letter, Summary Report and the Compliance Action Template (CAT)</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4572000" y="4114800"/>
            <a:ext cx="4495800" cy="738664"/>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Within </a:t>
            </a:r>
            <a:r>
              <a:rPr lang="en-CA" sz="1400" b="1" dirty="0" smtClean="0">
                <a:solidFill>
                  <a:schemeClr val="tx1">
                    <a:lumMod val="75000"/>
                    <a:lumOff val="25000"/>
                  </a:schemeClr>
                </a:solidFill>
                <a:latin typeface="Calibri" panose="020F0502020204030204" pitchFamily="34" charset="0"/>
                <a:cs typeface="Calibri" panose="020F0502020204030204" pitchFamily="34" charset="0"/>
              </a:rPr>
              <a:t>24 hours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of receiving the Non-Compliance Letter, the service agency shall return the CAT to the Ministry - must address </a:t>
            </a:r>
            <a:r>
              <a:rPr lang="en-CA" sz="1400" dirty="0" smtClean="0">
                <a:solidFill>
                  <a:srgbClr val="FF0000"/>
                </a:solidFill>
                <a:latin typeface="Calibri" panose="020F0502020204030204" pitchFamily="34" charset="0"/>
                <a:cs typeface="Calibri" panose="020F0502020204030204" pitchFamily="34" charset="0"/>
              </a:rPr>
              <a:t>IMMEDIATE/HIGH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non-compliance(s)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5614447" y="4956929"/>
            <a:ext cx="3247613" cy="1169551"/>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The  service agency shall submit the CAT to the Ministry, describing the corrective action for all </a:t>
            </a:r>
            <a:r>
              <a:rPr lang="en-CA" sz="1400" dirty="0" smtClean="0">
                <a:solidFill>
                  <a:srgbClr val="FF0000"/>
                </a:solidFill>
                <a:latin typeface="Calibri" panose="020F0502020204030204" pitchFamily="34" charset="0"/>
                <a:cs typeface="Calibri" panose="020F0502020204030204" pitchFamily="34" charset="0"/>
              </a:rPr>
              <a:t>HIGH</a:t>
            </a:r>
            <a:r>
              <a:rPr lang="en-CA" sz="1400" dirty="0" smtClean="0">
                <a:latin typeface="Calibri" panose="020F0502020204030204" pitchFamily="34" charset="0"/>
                <a:cs typeface="Calibri" panose="020F0502020204030204" pitchFamily="34" charset="0"/>
              </a:rPr>
              <a:t>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non-compliances, and timelines for LOW/MODERATE non-compliances that are not corrected</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1611228" y="1066800"/>
            <a:ext cx="7380371" cy="1384995"/>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Review inspection scope with the service agency and initiate the process (e.g., review Policies and Procedures, Board Records, Staffing Records, Individual Files, Records and Documentation; and site inspections of Residential Programs and Community Participation Programs)</a:t>
            </a:r>
          </a:p>
          <a:p>
            <a:endParaRPr lang="en-CA" sz="1400" dirty="0" smtClean="0">
              <a:latin typeface="Calibri" panose="020F0502020204030204" pitchFamily="34" charset="0"/>
              <a:cs typeface="Calibri" panose="020F0502020204030204" pitchFamily="34" charset="0"/>
            </a:endParaRPr>
          </a:p>
          <a:p>
            <a:pPr lvl="1"/>
            <a:r>
              <a:rPr lang="en-CA" sz="1400" dirty="0" smtClean="0">
                <a:solidFill>
                  <a:srgbClr val="FF0000"/>
                </a:solidFill>
                <a:latin typeface="Calibri" panose="020F0502020204030204" pitchFamily="34" charset="0"/>
                <a:cs typeface="Calibri" panose="020F0502020204030204" pitchFamily="34" charset="0"/>
              </a:rPr>
              <a:t>IMMEDIATE</a:t>
            </a:r>
            <a:r>
              <a:rPr lang="en-CA" sz="14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risk rated non-compliances must be rectified at the time of inspection or written confirmation of compliance must be provided within </a:t>
            </a:r>
            <a:r>
              <a:rPr lang="en-CA" sz="1400" b="1" dirty="0" smtClean="0">
                <a:solidFill>
                  <a:schemeClr val="tx1">
                    <a:lumMod val="65000"/>
                    <a:lumOff val="35000"/>
                  </a:schemeClr>
                </a:solidFill>
                <a:latin typeface="Calibri" panose="020F0502020204030204" pitchFamily="34" charset="0"/>
                <a:cs typeface="Calibri" panose="020F0502020204030204" pitchFamily="34" charset="0"/>
              </a:rPr>
              <a:t>24 hours</a:t>
            </a:r>
            <a:endParaRPr lang="en-CA"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14</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8" name="Bent-Up Arrow 17"/>
          <p:cNvSpPr/>
          <p:nvPr/>
        </p:nvSpPr>
        <p:spPr>
          <a:xfrm rot="5400000">
            <a:off x="3848689" y="5498489"/>
            <a:ext cx="558822" cy="636199"/>
          </a:xfrm>
          <a:prstGeom prst="bentUpArrow">
            <a:avLst>
              <a:gd name="adj1" fmla="val 32840"/>
              <a:gd name="adj2" fmla="val 25000"/>
              <a:gd name="adj3" fmla="val 35780"/>
            </a:avLst>
          </a:prstGeom>
          <a:solidFill>
            <a:schemeClr val="accent6"/>
          </a:solidFill>
        </p:spPr>
        <p:style>
          <a:lnRef idx="2">
            <a:schemeClr val="accent6"/>
          </a:lnRef>
          <a:fillRef idx="1">
            <a:schemeClr val="lt1"/>
          </a:fillRef>
          <a:effectRef idx="0">
            <a:schemeClr val="accent6"/>
          </a:effectRef>
          <a:fontRef idx="minor">
            <a:schemeClr val="dk1"/>
          </a:fontRef>
        </p:style>
      </p:sp>
      <p:sp>
        <p:nvSpPr>
          <p:cNvPr id="22" name="Title 4"/>
          <p:cNvSpPr txBox="1">
            <a:spLocks/>
          </p:cNvSpPr>
          <p:nvPr/>
        </p:nvSpPr>
        <p:spPr>
          <a:xfrm>
            <a:off x="838200" y="15746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65000"/>
                    <a:lumOff val="35000"/>
                  </a:schemeClr>
                </a:solidFill>
                <a:latin typeface="Calibri" panose="020F0502020204030204" pitchFamily="34" charset="0"/>
                <a:cs typeface="Calibri" panose="020F0502020204030204" pitchFamily="34" charset="0"/>
              </a:rPr>
              <a:t>Compliance </a:t>
            </a:r>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Improvement</a:t>
            </a:r>
            <a:r>
              <a:rPr lang="en-CA" sz="2200" b="0" dirty="0" smtClean="0">
                <a:latin typeface="Calibri" panose="020F0502020204030204" pitchFamily="34" charset="0"/>
                <a:cs typeface="Calibri" panose="020F0502020204030204" pitchFamily="34" charset="0"/>
              </a:rPr>
              <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Inspection Activities</a:t>
            </a:r>
            <a:r>
              <a:rPr lang="en-CA" dirty="0" smtClean="0">
                <a:cs typeface="Arial" panose="020B0604020202020204" pitchFamily="34" charset="0"/>
              </a:rPr>
              <a:t/>
            </a:r>
            <a:br>
              <a:rPr lang="en-CA" dirty="0" smtClean="0">
                <a:cs typeface="Arial" panose="020B0604020202020204" pitchFamily="34" charset="0"/>
              </a:rPr>
            </a:br>
            <a:endParaRPr lang="en-CA" dirty="0"/>
          </a:p>
        </p:txBody>
      </p:sp>
      <p:cxnSp>
        <p:nvCxnSpPr>
          <p:cNvPr id="16" name="Straight Connector 15"/>
          <p:cNvCxnSpPr/>
          <p:nvPr/>
        </p:nvCxnSpPr>
        <p:spPr>
          <a:xfrm>
            <a:off x="689610" y="914400"/>
            <a:ext cx="7764780" cy="0"/>
          </a:xfrm>
          <a:prstGeom prst="line">
            <a:avLst/>
          </a:prstGeom>
          <a:noFill/>
          <a:ln w="19050" cap="flat" cmpd="sng" algn="ctr">
            <a:solidFill>
              <a:srgbClr val="F79646">
                <a:lumMod val="75000"/>
              </a:srgbClr>
            </a:solidFill>
            <a:prstDash val="solid"/>
          </a:ln>
          <a:effectLst/>
        </p:spPr>
      </p:cxnSp>
      <p:sp>
        <p:nvSpPr>
          <p:cNvPr id="19" name="Rounded Rectangle 18"/>
          <p:cNvSpPr/>
          <p:nvPr/>
        </p:nvSpPr>
        <p:spPr>
          <a:xfrm>
            <a:off x="4475210" y="5489404"/>
            <a:ext cx="1162182" cy="654367"/>
          </a:xfrm>
          <a:prstGeom prst="roundRect">
            <a:avLst>
              <a:gd name="adj" fmla="val 16670"/>
            </a:avLst>
          </a:prstGeom>
        </p:spPr>
        <p:style>
          <a:lnRef idx="2">
            <a:schemeClr val="accent6"/>
          </a:lnRef>
          <a:fillRef idx="1">
            <a:schemeClr val="lt1"/>
          </a:fillRef>
          <a:effectRef idx="0">
            <a:schemeClr val="accent6"/>
          </a:effectRef>
          <a:fontRef idx="minor">
            <a:schemeClr val="dk1"/>
          </a:fontRef>
        </p:style>
      </p:sp>
      <p:sp>
        <p:nvSpPr>
          <p:cNvPr id="2" name="TextBox 1"/>
          <p:cNvSpPr txBox="1"/>
          <p:nvPr/>
        </p:nvSpPr>
        <p:spPr>
          <a:xfrm>
            <a:off x="4599101" y="5571573"/>
            <a:ext cx="914399" cy="523220"/>
          </a:xfrm>
          <a:prstGeom prst="rect">
            <a:avLst/>
          </a:prstGeom>
          <a:noFill/>
        </p:spPr>
        <p:txBody>
          <a:bodyPr wrap="square" rtlCol="0">
            <a:spAutoFit/>
          </a:bodyPr>
          <a:lstStyle/>
          <a:p>
            <a:pPr algn="ctr"/>
            <a:r>
              <a:rPr lang="en-CA" sz="1400" dirty="0" smtClean="0">
                <a:solidFill>
                  <a:schemeClr val="tx1">
                    <a:lumMod val="75000"/>
                    <a:lumOff val="25000"/>
                  </a:schemeClr>
                </a:solidFill>
                <a:latin typeface="Calibri" panose="020F0502020204030204" pitchFamily="34" charset="0"/>
                <a:cs typeface="Calibri" panose="020F0502020204030204" pitchFamily="34" charset="0"/>
              </a:rPr>
              <a:t>Public Posting</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635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8229600" cy="5355312"/>
          </a:xfrm>
          <a:prstGeom prst="rect">
            <a:avLst/>
          </a:prstGeom>
          <a:noFill/>
        </p:spPr>
        <p:txBody>
          <a:bodyPr wrap="square" rtlCol="0">
            <a:spAutoFit/>
          </a:bodyPr>
          <a:lstStyle/>
          <a:p>
            <a:r>
              <a:rPr lang="en-CA" sz="1600" dirty="0" smtClean="0">
                <a:solidFill>
                  <a:schemeClr val="tx1">
                    <a:lumMod val="65000"/>
                    <a:lumOff val="35000"/>
                  </a:schemeClr>
                </a:solidFill>
                <a:latin typeface="Calibri" panose="020F0502020204030204" pitchFamily="34" charset="0"/>
                <a:cs typeface="Calibri" panose="020F0502020204030204" pitchFamily="34" charset="0"/>
              </a:rPr>
              <a:t>The Program Advisor will conduct an entrance meeting with the service agency to review the inspection </a:t>
            </a:r>
            <a:r>
              <a:rPr lang="en-CA" sz="1600" dirty="0">
                <a:solidFill>
                  <a:schemeClr val="tx1">
                    <a:lumMod val="65000"/>
                    <a:lumOff val="35000"/>
                  </a:schemeClr>
                </a:solidFill>
                <a:latin typeface="Calibri" panose="020F0502020204030204" pitchFamily="34" charset="0"/>
                <a:cs typeface="Calibri" panose="020F0502020204030204" pitchFamily="34" charset="0"/>
              </a:rPr>
              <a:t>scope </a:t>
            </a:r>
            <a:r>
              <a:rPr lang="en-CA" sz="1600" dirty="0" smtClean="0">
                <a:solidFill>
                  <a:schemeClr val="tx1">
                    <a:lumMod val="65000"/>
                    <a:lumOff val="35000"/>
                  </a:schemeClr>
                </a:solidFill>
                <a:latin typeface="Calibri" panose="020F0502020204030204" pitchFamily="34" charset="0"/>
                <a:cs typeface="Calibri" panose="020F0502020204030204" pitchFamily="34" charset="0"/>
              </a:rPr>
              <a:t>and initiate the process:</a:t>
            </a:r>
          </a:p>
          <a:p>
            <a:endParaRPr lang="en-CA" sz="14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Describe the purpose of compliance inspections for service agencies </a:t>
            </a:r>
            <a:r>
              <a:rPr lang="en-CA" sz="1500" dirty="0">
                <a:solidFill>
                  <a:schemeClr val="tx1">
                    <a:lumMod val="65000"/>
                    <a:lumOff val="35000"/>
                  </a:schemeClr>
                </a:solidFill>
                <a:latin typeface="Calibri" panose="020F0502020204030204" pitchFamily="34" charset="0"/>
                <a:cs typeface="Calibri" panose="020F0502020204030204" pitchFamily="34" charset="0"/>
              </a:rPr>
              <a:t>receiving funding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under SIPDDA.</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Confirm inspection schedule for residential site and/or community participation program.</a:t>
            </a:r>
          </a:p>
          <a:p>
            <a:pPr marL="2857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Identify random selection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of staff and volunteer </a:t>
            </a:r>
            <a:r>
              <a:rPr lang="en-CA" sz="1500" dirty="0">
                <a:solidFill>
                  <a:schemeClr val="tx1">
                    <a:lumMod val="65000"/>
                    <a:lumOff val="35000"/>
                  </a:schemeClr>
                </a:solidFill>
                <a:latin typeface="Calibri" panose="020F0502020204030204" pitchFamily="34" charset="0"/>
                <a:cs typeface="Calibri" panose="020F0502020204030204" pitchFamily="34" charset="0"/>
              </a:rPr>
              <a:t>records for sites/programs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inspected.</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Discuss post-inspection </a:t>
            </a:r>
            <a:r>
              <a:rPr lang="en-CA" sz="1500" dirty="0">
                <a:solidFill>
                  <a:schemeClr val="tx1">
                    <a:lumMod val="65000"/>
                    <a:lumOff val="35000"/>
                  </a:schemeClr>
                </a:solidFill>
                <a:latin typeface="Calibri" panose="020F0502020204030204" pitchFamily="34" charset="0"/>
                <a:cs typeface="Calibri" panose="020F0502020204030204" pitchFamily="34" charset="0"/>
              </a:rPr>
              <a:t>non-compliance follow-up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activities and timelines. Remember to address </a:t>
            </a:r>
            <a:r>
              <a:rPr lang="en-CA" sz="1500" dirty="0">
                <a:solidFill>
                  <a:schemeClr val="tx1">
                    <a:lumMod val="65000"/>
                    <a:lumOff val="35000"/>
                  </a:schemeClr>
                </a:solidFill>
                <a:latin typeface="Calibri" panose="020F0502020204030204" pitchFamily="34" charset="0"/>
                <a:cs typeface="Calibri" panose="020F0502020204030204" pitchFamily="34" charset="0"/>
              </a:rPr>
              <a:t>Immediate and/or High rated non-compliances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first.</a:t>
            </a:r>
          </a:p>
          <a:p>
            <a:pPr marL="285750" indent="-285750">
              <a:buClr>
                <a:schemeClr val="accent6">
                  <a:lumMod val="75000"/>
                </a:schemeClr>
              </a:buClr>
              <a:buFont typeface="Wingdings" panose="05000000000000000000" pitchFamily="2" charset="2"/>
              <a:buChar char="§"/>
            </a:pPr>
            <a:endParaRPr lang="en-CA" sz="1500" dirty="0" smtClean="0">
              <a:latin typeface="Calibri" panose="020F0502020204030204" pitchFamily="34" charset="0"/>
              <a:cs typeface="Calibri" panose="020F0502020204030204" pitchFamily="34" charset="0"/>
            </a:endParaRPr>
          </a:p>
          <a:p>
            <a:pPr marL="2114550" lvl="4"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For immediate rated non-compliances at the time of inspection, you will only have 24 hours to provide written confirmation of your corrective action(s) and/or an action plan describing safeguards and timelines for completion.</a:t>
            </a:r>
          </a:p>
          <a:p>
            <a:pPr marL="2114550" lvl="4"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High rated non-compliances are to be rectified within 10 business days</a:t>
            </a:r>
            <a:r>
              <a:rPr lang="en-CA" sz="1600" dirty="0" smtClean="0">
                <a:solidFill>
                  <a:schemeClr val="tx1">
                    <a:lumMod val="65000"/>
                    <a:lumOff val="35000"/>
                  </a:schemeClr>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endParaRPr lang="en-US" sz="9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Discuss available compliance supports and address any service agency questions.  </a:t>
            </a:r>
          </a:p>
          <a:p>
            <a:endParaRPr lang="en-CA" sz="14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Schedule the close-out meeting to discuss inspection </a:t>
            </a:r>
            <a:r>
              <a:rPr lang="en-CA" sz="1500" dirty="0">
                <a:solidFill>
                  <a:schemeClr val="tx1">
                    <a:lumMod val="65000"/>
                    <a:lumOff val="35000"/>
                  </a:schemeClr>
                </a:solidFill>
                <a:latin typeface="Calibri" panose="020F0502020204030204" pitchFamily="34" charset="0"/>
                <a:cs typeface="Calibri" panose="020F0502020204030204" pitchFamily="34" charset="0"/>
              </a:rPr>
              <a:t>findings, trends, best practices and clarify expectations and specific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 based on the severity of non-compliances.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15</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Rounded Rectangular Callout 2"/>
          <p:cNvSpPr/>
          <p:nvPr/>
        </p:nvSpPr>
        <p:spPr>
          <a:xfrm>
            <a:off x="609600" y="3966048"/>
            <a:ext cx="1219200" cy="1121746"/>
          </a:xfrm>
          <a:prstGeom prst="wedgeRoundRectCallout">
            <a:avLst>
              <a:gd name="adj1" fmla="val 70293"/>
              <a:gd name="adj2" fmla="val 6293"/>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2800" dirty="0" smtClean="0">
                <a:solidFill>
                  <a:schemeClr val="tx1">
                    <a:lumMod val="65000"/>
                    <a:lumOff val="35000"/>
                  </a:schemeClr>
                </a:solidFill>
                <a:latin typeface="Calibri" panose="020F0502020204030204" pitchFamily="34" charset="0"/>
                <a:cs typeface="Calibri" panose="020F0502020204030204" pitchFamily="34" charset="0"/>
              </a:rPr>
              <a:t>WHY?</a:t>
            </a:r>
            <a:endParaRPr lang="en-CA" sz="2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Left Brace 5"/>
          <p:cNvSpPr/>
          <p:nvPr/>
        </p:nvSpPr>
        <p:spPr>
          <a:xfrm>
            <a:off x="2091498" y="4038600"/>
            <a:ext cx="274319" cy="10491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Title 4"/>
          <p:cNvSpPr>
            <a:spLocks noGrp="1"/>
          </p:cNvSpPr>
          <p:nvPr>
            <p:ph type="title"/>
          </p:nvPr>
        </p:nvSpPr>
        <p:spPr>
          <a:xfrm>
            <a:off x="838200" y="76200"/>
            <a:ext cx="5257800" cy="1143000"/>
          </a:xfrm>
        </p:spPr>
        <p:txBody>
          <a:bodyPr>
            <a:normAutofit/>
          </a:bodyPr>
          <a:lstStyle/>
          <a:p>
            <a:r>
              <a:rPr lang="en-CA" sz="2200" b="0" dirty="0" smtClean="0">
                <a:solidFill>
                  <a:schemeClr val="tx1">
                    <a:lumMod val="65000"/>
                    <a:lumOff val="35000"/>
                  </a:schemeClr>
                </a:solidFill>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to Expect at an Entrance Meeting</a:t>
            </a:r>
            <a:r>
              <a:rPr lang="en-CA" dirty="0" smtClean="0">
                <a:cs typeface="Arial" panose="020B0604020202020204" pitchFamily="34" charset="0"/>
              </a:rPr>
              <a:t/>
            </a:r>
            <a:br>
              <a:rPr lang="en-CA" dirty="0" smtClean="0">
                <a:cs typeface="Arial" panose="020B0604020202020204" pitchFamily="34" charset="0"/>
              </a:rPr>
            </a:br>
            <a:endParaRPr lang="en-CA" dirty="0"/>
          </a:p>
        </p:txBody>
      </p:sp>
      <p:cxnSp>
        <p:nvCxnSpPr>
          <p:cNvPr id="10" name="Straight Connector 9"/>
          <p:cNvCxnSpPr/>
          <p:nvPr/>
        </p:nvCxnSpPr>
        <p:spPr>
          <a:xfrm>
            <a:off x="609600" y="9144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416280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371599"/>
            <a:ext cx="7772399" cy="4478149"/>
          </a:xfrm>
          <a:prstGeom prst="rect">
            <a:avLst/>
          </a:prstGeom>
          <a:noFill/>
        </p:spPr>
        <p:txBody>
          <a:bodyPr wrap="square" rtlCol="0">
            <a:spAutoFit/>
          </a:bodyPr>
          <a:lstStyle/>
          <a:p>
            <a:pPr>
              <a:buClr>
                <a:schemeClr val="accent6">
                  <a:lumMod val="75000"/>
                </a:schemeClr>
              </a:buClr>
            </a:pP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Review inspection results:</a:t>
            </a:r>
          </a:p>
          <a:p>
            <a:pPr>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Highlights </a:t>
            </a:r>
            <a:r>
              <a:rPr lang="en-CA" sz="1500" dirty="0">
                <a:solidFill>
                  <a:schemeClr val="tx1">
                    <a:lumMod val="65000"/>
                    <a:lumOff val="35000"/>
                  </a:schemeClr>
                </a:solidFill>
                <a:latin typeface="Calibri" panose="020F0502020204030204" pitchFamily="34" charset="0"/>
                <a:cs typeface="Calibri" panose="020F0502020204030204" pitchFamily="34" charset="0"/>
              </a:rPr>
              <a:t>of organizational best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practices</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a:t>
            </a:r>
            <a:r>
              <a:rPr lang="en-CA" sz="1500" dirty="0">
                <a:solidFill>
                  <a:schemeClr val="tx1">
                    <a:lumMod val="65000"/>
                    <a:lumOff val="35000"/>
                  </a:schemeClr>
                </a:solidFill>
                <a:latin typeface="Calibri" panose="020F0502020204030204" pitchFamily="34" charset="0"/>
                <a:cs typeface="Calibri" panose="020F0502020204030204" pitchFamily="34" charset="0"/>
              </a:rPr>
              <a:t>areas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of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non-compliance</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Description of risk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rated </a:t>
            </a:r>
            <a:r>
              <a:rPr lang="en-CA" sz="1500" dirty="0">
                <a:solidFill>
                  <a:schemeClr val="tx1">
                    <a:lumMod val="65000"/>
                    <a:lumOff val="35000"/>
                  </a:schemeClr>
                </a:solidFill>
                <a:latin typeface="Calibri" panose="020F0502020204030204" pitchFamily="34" charset="0"/>
                <a:cs typeface="Calibri" panose="020F0502020204030204" pitchFamily="34" charset="0"/>
              </a:rPr>
              <a:t>non-compliances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 to address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non-compliance</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Sign </a:t>
            </a:r>
            <a:r>
              <a:rPr lang="en-CA" sz="1500" dirty="0">
                <a:solidFill>
                  <a:schemeClr val="tx1">
                    <a:lumMod val="65000"/>
                    <a:lumOff val="35000"/>
                  </a:schemeClr>
                </a:solidFill>
                <a:latin typeface="Calibri" panose="020F0502020204030204" pitchFamily="34" charset="0"/>
                <a:cs typeface="Calibri" panose="020F0502020204030204" pitchFamily="34" charset="0"/>
              </a:rPr>
              <a:t>off on compliance inspection reports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if </a:t>
            </a:r>
            <a:r>
              <a:rPr lang="en-CA" sz="1500" dirty="0">
                <a:solidFill>
                  <a:schemeClr val="tx1">
                    <a:lumMod val="65000"/>
                    <a:lumOff val="35000"/>
                  </a:schemeClr>
                </a:solidFill>
                <a:latin typeface="Calibri" panose="020F0502020204030204" pitchFamily="34" charset="0"/>
                <a:cs typeface="Calibri" panose="020F0502020204030204" pitchFamily="34" charset="0"/>
              </a:rPr>
              <a:t>all parties are in agreement with the contents of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inspection report. If the agency does not agree with the inspection findings they do not have to sign. In cases of disagreement it is recommended that an inquiry be submitted to DSCompliance.ca.</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endParaRPr lang="en-CA" sz="1500" dirty="0">
              <a:solidFill>
                <a:prstClr val="black"/>
              </a:solidFill>
              <a:latin typeface="Calibri" panose="020F0502020204030204" pitchFamily="34" charset="0"/>
              <a:cs typeface="Calibri" panose="020F0502020204030204" pitchFamily="34" charset="0"/>
            </a:endParaRPr>
          </a:p>
          <a:p>
            <a:r>
              <a:rPr lang="en-CA" sz="1500" u="sng" dirty="0">
                <a:solidFill>
                  <a:schemeClr val="accent6">
                    <a:lumMod val="75000"/>
                  </a:schemeClr>
                </a:solidFill>
                <a:latin typeface="Calibri" panose="020F0502020204030204" pitchFamily="34" charset="0"/>
                <a:cs typeface="Calibri" panose="020F0502020204030204" pitchFamily="34" charset="0"/>
              </a:rPr>
              <a:t>Upon completion of the inspection, the service agency will be </a:t>
            </a:r>
            <a:r>
              <a:rPr lang="en-CA" sz="1500" u="sng" dirty="0" smtClean="0">
                <a:solidFill>
                  <a:schemeClr val="accent6">
                    <a:lumMod val="75000"/>
                  </a:schemeClr>
                </a:solidFill>
                <a:latin typeface="Calibri" panose="020F0502020204030204" pitchFamily="34" charset="0"/>
                <a:cs typeface="Calibri" panose="020F0502020204030204" pitchFamily="34" charset="0"/>
              </a:rPr>
              <a:t>deemed either compliant or non-compliant</a:t>
            </a:r>
            <a:r>
              <a:rPr lang="en-CA" sz="1500" dirty="0">
                <a:solidFill>
                  <a:schemeClr val="accent6">
                    <a:lumMod val="75000"/>
                  </a:schemeClr>
                </a:solidFill>
                <a:latin typeface="Calibri" panose="020F0502020204030204" pitchFamily="34" charset="0"/>
                <a:cs typeface="Calibri" panose="020F0502020204030204" pitchFamily="34" charset="0"/>
              </a:rPr>
              <a:t>.</a:t>
            </a:r>
          </a:p>
          <a:p>
            <a:endParaRPr lang="en-CA" sz="1500" dirty="0">
              <a:solidFill>
                <a:prstClr val="black"/>
              </a:solidFill>
              <a:latin typeface="Calibri" panose="020F0502020204030204" pitchFamily="34" charset="0"/>
              <a:cs typeface="Calibri" panose="020F0502020204030204" pitchFamily="34" charset="0"/>
            </a:endParaRPr>
          </a:p>
          <a:p>
            <a:pPr>
              <a:buClr>
                <a:schemeClr val="accent6">
                  <a:lumMod val="75000"/>
                </a:schemeClr>
              </a:buClr>
            </a:pPr>
            <a:r>
              <a:rPr lang="en-CA" sz="1500" b="1" u="sng" dirty="0" smtClean="0">
                <a:solidFill>
                  <a:schemeClr val="tx1">
                    <a:lumMod val="65000"/>
                    <a:lumOff val="35000"/>
                  </a:schemeClr>
                </a:solidFill>
                <a:latin typeface="Calibri" panose="020F0502020204030204" pitchFamily="34" charset="0"/>
                <a:cs typeface="Calibri" panose="020F0502020204030204" pitchFamily="34" charset="0"/>
              </a:rPr>
              <a:t>Compliant</a:t>
            </a:r>
          </a:p>
          <a:p>
            <a:pPr marL="742950" lvl="1" indent="-285750" eaLnBrk="0" fontAlgn="base" hangingPunct="0">
              <a:buClr>
                <a:schemeClr val="accent6">
                  <a:lumMod val="75000"/>
                </a:schemeClr>
              </a:buClr>
              <a:buFont typeface="Wingdings" panose="05000000000000000000" pitchFamily="2" charset="2"/>
              <a:buChar cha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The </a:t>
            </a:r>
            <a:r>
              <a:rPr lang="en-US" sz="1500" dirty="0">
                <a:solidFill>
                  <a:schemeClr val="tx1">
                    <a:lumMod val="65000"/>
                    <a:lumOff val="35000"/>
                  </a:schemeClr>
                </a:solidFill>
                <a:latin typeface="Calibri" panose="020F0502020204030204" pitchFamily="34" charset="0"/>
                <a:cs typeface="Calibri" panose="020F0502020204030204" pitchFamily="34" charset="0"/>
              </a:rPr>
              <a:t>Compliance Letter and Inspection Report will be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sent </a:t>
            </a:r>
            <a:r>
              <a:rPr lang="en-US" sz="1500" dirty="0">
                <a:solidFill>
                  <a:schemeClr val="tx1">
                    <a:lumMod val="65000"/>
                    <a:lumOff val="35000"/>
                  </a:schemeClr>
                </a:solidFill>
                <a:latin typeface="Calibri" panose="020F0502020204030204" pitchFamily="34" charset="0"/>
                <a:cs typeface="Calibri" panose="020F0502020204030204" pitchFamily="34" charset="0"/>
              </a:rPr>
              <a:t>within 24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hours </a:t>
            </a:r>
            <a:r>
              <a:rPr lang="en-US" sz="1500" dirty="0">
                <a:solidFill>
                  <a:schemeClr val="tx1">
                    <a:lumMod val="65000"/>
                    <a:lumOff val="35000"/>
                  </a:schemeClr>
                </a:solidFill>
                <a:latin typeface="Calibri" panose="020F0502020204030204" pitchFamily="34" charset="0"/>
                <a:cs typeface="Calibri" panose="020F0502020204030204" pitchFamily="34" charset="0"/>
              </a:rPr>
              <a:t>to the service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agency’s </a:t>
            </a:r>
            <a:r>
              <a:rPr lang="en-CA" sz="1500" dirty="0">
                <a:solidFill>
                  <a:schemeClr val="tx1">
                    <a:lumMod val="65000"/>
                    <a:lumOff val="35000"/>
                  </a:schemeClr>
                </a:solidFill>
                <a:latin typeface="Calibri" panose="020F0502020204030204" pitchFamily="34" charset="0"/>
                <a:cs typeface="Calibri" panose="020F0502020204030204" pitchFamily="34" charset="0"/>
              </a:rPr>
              <a:t>Board Chair, cc. Executive Director</a:t>
            </a:r>
            <a:r>
              <a:rPr lang="en-US" sz="1500" dirty="0">
                <a:solidFill>
                  <a:schemeClr val="tx1">
                    <a:lumMod val="65000"/>
                    <a:lumOff val="35000"/>
                  </a:schemeClr>
                </a:solidFill>
                <a:latin typeface="Calibri" panose="020F0502020204030204" pitchFamily="34" charset="0"/>
                <a:cs typeface="Calibri" panose="020F0502020204030204" pitchFamily="34" charset="0"/>
              </a:rPr>
              <a:t> and cc.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Program Supervisor.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Inspection Report</a:t>
            </a:r>
            <a:r>
              <a:rPr lang="en-US" sz="1500" dirty="0">
                <a:solidFill>
                  <a:schemeClr val="tx1">
                    <a:lumMod val="65000"/>
                    <a:lumOff val="35000"/>
                  </a:schemeClr>
                </a:solidFill>
                <a:latin typeface="Calibri" panose="020F0502020204030204" pitchFamily="34" charset="0"/>
                <a:cs typeface="Calibri" panose="020F0502020204030204" pitchFamily="34" charset="0"/>
              </a:rPr>
              <a:t> outlines all QAM and policy directive requirements and includes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additional </a:t>
            </a:r>
            <a:r>
              <a:rPr lang="en-US" sz="1500" dirty="0">
                <a:solidFill>
                  <a:schemeClr val="tx1">
                    <a:lumMod val="65000"/>
                    <a:lumOff val="35000"/>
                  </a:schemeClr>
                </a:solidFill>
                <a:latin typeface="Calibri" panose="020F0502020204030204" pitchFamily="34" charset="0"/>
                <a:cs typeface="Calibri" panose="020F0502020204030204" pitchFamily="34" charset="0"/>
              </a:rPr>
              <a:t>notes</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tabLst>
                <a:tab pos="800100" algn="l"/>
              </a:tabLst>
            </a:pPr>
            <a:r>
              <a:rPr lang="en-US" sz="1500" dirty="0">
                <a:solidFill>
                  <a:schemeClr val="tx1">
                    <a:lumMod val="65000"/>
                    <a:lumOff val="35000"/>
                  </a:schemeClr>
                </a:solidFill>
                <a:latin typeface="Calibri" panose="020F0502020204030204" pitchFamily="34" charset="0"/>
                <a:cs typeface="Calibri" panose="020F0502020204030204" pitchFamily="34" charset="0"/>
              </a:rPr>
              <a:t>No further action is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required.</a:t>
            </a:r>
            <a:r>
              <a:rPr lang="en-CA" sz="1500" dirty="0" smtClean="0">
                <a:solidFill>
                  <a:schemeClr val="tx1">
                    <a:lumMod val="65000"/>
                    <a:lumOff val="35000"/>
                  </a:schemeClr>
                </a:solidFill>
                <a:latin typeface="Arial" panose="020B0604020202020204" pitchFamily="34" charset="0"/>
                <a:cs typeface="Arial" panose="020B0604020202020204" pitchFamily="34" charset="0"/>
              </a:rPr>
              <a:t> </a:t>
            </a:r>
            <a:endParaRPr lang="en-CA" sz="15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16</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Title 4"/>
          <p:cNvSpPr txBox="1">
            <a:spLocks/>
          </p:cNvSpPr>
          <p:nvPr/>
        </p:nvSpPr>
        <p:spPr>
          <a:xfrm>
            <a:off x="838200" y="15240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to Expect at an Exit Meeting</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65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0"/>
            <a:ext cx="7772400" cy="4247317"/>
          </a:xfrm>
          <a:prstGeom prst="rect">
            <a:avLst/>
          </a:prstGeom>
          <a:noFill/>
        </p:spPr>
        <p:txBody>
          <a:bodyPr wrap="square" rtlCol="0">
            <a:spAutoFit/>
          </a:bodyPr>
          <a:lstStyle/>
          <a:p>
            <a:pPr>
              <a:buClr>
                <a:schemeClr val="accent6">
                  <a:lumMod val="75000"/>
                </a:schemeClr>
              </a:buClr>
            </a:pPr>
            <a:r>
              <a:rPr lang="en-CA" sz="1500" b="1" u="sng" dirty="0" smtClean="0">
                <a:solidFill>
                  <a:schemeClr val="tx1">
                    <a:lumMod val="65000"/>
                    <a:lumOff val="35000"/>
                  </a:schemeClr>
                </a:solidFill>
                <a:latin typeface="Calibri" panose="020F0502020204030204" pitchFamily="34" charset="0"/>
                <a:cs typeface="Calibri" panose="020F0502020204030204" pitchFamily="34" charset="0"/>
              </a:rPr>
              <a:t>Non-Compliant</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en-US" sz="1500" dirty="0">
                <a:solidFill>
                  <a:schemeClr val="tx1">
                    <a:lumMod val="65000"/>
                    <a:lumOff val="35000"/>
                  </a:schemeClr>
                </a:solidFill>
                <a:latin typeface="Calibri" panose="020F0502020204030204" pitchFamily="34" charset="0"/>
                <a:cs typeface="Calibri" panose="020F0502020204030204" pitchFamily="34" charset="0"/>
              </a:rPr>
              <a:t>The Non-Compliance Letter, Summary Report and Compliance Action Template (CAT) will be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sent within </a:t>
            </a:r>
            <a:r>
              <a:rPr lang="en-US" sz="1500" dirty="0">
                <a:solidFill>
                  <a:schemeClr val="tx1">
                    <a:lumMod val="65000"/>
                    <a:lumOff val="35000"/>
                  </a:schemeClr>
                </a:solidFill>
                <a:latin typeface="Calibri" panose="020F0502020204030204" pitchFamily="34" charset="0"/>
                <a:cs typeface="Calibri" panose="020F0502020204030204" pitchFamily="34" charset="0"/>
              </a:rPr>
              <a:t>24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hours </a:t>
            </a:r>
            <a:r>
              <a:rPr lang="en-US" sz="1500" dirty="0">
                <a:solidFill>
                  <a:schemeClr val="tx1">
                    <a:lumMod val="65000"/>
                    <a:lumOff val="35000"/>
                  </a:schemeClr>
                </a:solidFill>
                <a:latin typeface="Calibri" panose="020F0502020204030204" pitchFamily="34" charset="0"/>
                <a:cs typeface="Calibri" panose="020F0502020204030204" pitchFamily="34" charset="0"/>
              </a:rPr>
              <a:t>to the service agency`s Board Chair, cc. Executive Director and cc.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Regional Program Supervisor. </a:t>
            </a:r>
          </a:p>
          <a:p>
            <a:pPr lvl="1" eaLnBrk="0" fontAlgn="base" hangingPunct="0">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The Summary Report outlines all non-compliances and includes what is required for compliance with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Regulation 299/10 QAM </a:t>
            </a:r>
            <a:r>
              <a:rPr lang="en-CA" sz="1500" dirty="0">
                <a:solidFill>
                  <a:schemeClr val="tx1">
                    <a:lumMod val="65000"/>
                    <a:lumOff val="35000"/>
                  </a:schemeClr>
                </a:solidFill>
                <a:latin typeface="Calibri" panose="020F0502020204030204" pitchFamily="34" charset="0"/>
                <a:cs typeface="Calibri" panose="020F0502020204030204" pitchFamily="34" charset="0"/>
              </a:rPr>
              <a:t>and policy directive requirements.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lvl="1" eaLnBrk="0" fontAlgn="base" hangingPunct="0">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The CAT will be completed by the service agency to provide the corrective measures and to confirm completion of the non-compliance requirements or an action plan to address how the agency will address the non-compliance(s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p>
          <a:p>
            <a:pPr lvl="1" eaLnBrk="0" fontAlgn="base" hangingPunct="0"/>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lvl="1" eaLnBrk="0" fontAlgn="base" hangingPunct="0"/>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eaLnBrk="0" fontAlgn="base" hangingPunct="0">
              <a:buClr>
                <a:schemeClr val="accent6">
                  <a:lumMod val="75000"/>
                </a:schemeClr>
              </a:buClr>
            </a:pP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Contact your ministry Program Advisor/Program Supervisor for all inquiries which specifically relate to an inspection.  The DS Compliance email address should  be used prior to a compliance inspection, or  if during an inspection this inquiry could support an outcome prior to the agency  exit meeting.</a:t>
            </a:r>
            <a:endParaRPr lang="en-CA" sz="15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17</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to Expect at an Exit Meeting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54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1"/>
          <p:cNvGraphicFramePr/>
          <p:nvPr>
            <p:extLst>
              <p:ext uri="{D42A27DB-BD31-4B8C-83A1-F6EECF244321}">
                <p14:modId xmlns:p14="http://schemas.microsoft.com/office/powerpoint/2010/main" val="113708787"/>
              </p:ext>
            </p:extLst>
          </p:nvPr>
        </p:nvGraphicFramePr>
        <p:xfrm>
          <a:off x="381000" y="1397000"/>
          <a:ext cx="8382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18</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txBox="1">
            <a:spLocks/>
          </p:cNvSpPr>
          <p:nvPr/>
        </p:nvSpPr>
        <p:spPr>
          <a:xfrm>
            <a:off x="762000" y="152400"/>
            <a:ext cx="3505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Compliance Reporting Timelines</a:t>
            </a:r>
            <a:r>
              <a:rPr lang="en-CA" sz="2200" b="0" dirty="0" smtClean="0">
                <a:latin typeface="Calibri" panose="020F0502020204030204" pitchFamily="34" charset="0"/>
                <a:cs typeface="Calibri" panose="020F0502020204030204" pitchFamily="34" charset="0"/>
              </a:rPr>
              <a:t> </a:t>
            </a:r>
            <a:r>
              <a:rPr lang="en-CA" dirty="0" smtClean="0">
                <a:cs typeface="Arial" panose="020B0604020202020204" pitchFamily="34" charset="0"/>
              </a:rPr>
              <a:t/>
            </a:r>
            <a:br>
              <a:rPr lang="en-CA" dirty="0" smtClean="0">
                <a:cs typeface="Arial" panose="020B0604020202020204" pitchFamily="34" charset="0"/>
              </a:rPr>
            </a:br>
            <a:endParaRPr lang="en-CA" dirty="0"/>
          </a:p>
        </p:txBody>
      </p:sp>
      <p:sp>
        <p:nvSpPr>
          <p:cNvPr id="2" name="Rectangle 1"/>
          <p:cNvSpPr/>
          <p:nvPr/>
        </p:nvSpPr>
        <p:spPr>
          <a:xfrm>
            <a:off x="1524000" y="1531620"/>
            <a:ext cx="3810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4343400" y="1554480"/>
            <a:ext cx="396240" cy="381000"/>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lowchart: Decision 5"/>
          <p:cNvSpPr/>
          <p:nvPr/>
        </p:nvSpPr>
        <p:spPr>
          <a:xfrm rot="5400000">
            <a:off x="6749796" y="1537716"/>
            <a:ext cx="441960" cy="384048"/>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p:cNvSpPr/>
          <p:nvPr/>
        </p:nvSpPr>
        <p:spPr>
          <a:xfrm>
            <a:off x="7620000" y="1508760"/>
            <a:ext cx="413004" cy="44196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7204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599" y="1032510"/>
            <a:ext cx="7772401" cy="5201424"/>
          </a:xfrm>
          <a:prstGeom prst="rect">
            <a:avLst/>
          </a:prstGeom>
          <a:noFill/>
        </p:spPr>
        <p:txBody>
          <a:bodyPr wrap="square" rtlCol="0">
            <a:spAutoFit/>
          </a:bodyPr>
          <a:lstStyle/>
          <a:p>
            <a:endParaRPr lang="en-US" sz="1600" b="1" dirty="0" smtClean="0">
              <a:latin typeface="Calibri" panose="020F0502020204030204" pitchFamily="34" charset="0"/>
              <a:cs typeface="Calibri" panose="020F0502020204030204" pitchFamily="34" charset="0"/>
            </a:endParaRPr>
          </a:p>
          <a:p>
            <a:pPr>
              <a:buClr>
                <a:schemeClr val="accent6">
                  <a:lumMod val="75000"/>
                </a:schemeClr>
              </a:buCl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Service agencies are required </a:t>
            </a:r>
            <a:r>
              <a:rPr lang="en-US" sz="1500" dirty="0">
                <a:solidFill>
                  <a:schemeClr val="tx1">
                    <a:lumMod val="65000"/>
                    <a:lumOff val="35000"/>
                  </a:schemeClr>
                </a:solidFill>
                <a:latin typeface="Calibri" panose="020F0502020204030204" pitchFamily="34" charset="0"/>
                <a:cs typeface="Calibri" panose="020F0502020204030204" pitchFamily="34" charset="0"/>
              </a:rPr>
              <a:t>to post a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hard copy </a:t>
            </a:r>
            <a:r>
              <a:rPr lang="en-US" sz="1500" dirty="0">
                <a:solidFill>
                  <a:schemeClr val="tx1">
                    <a:lumMod val="65000"/>
                    <a:lumOff val="35000"/>
                  </a:schemeClr>
                </a:solidFill>
                <a:latin typeface="Calibri" panose="020F0502020204030204" pitchFamily="34" charset="0"/>
                <a:cs typeface="Calibri" panose="020F0502020204030204" pitchFamily="34" charset="0"/>
              </a:rPr>
              <a:t>of the Letter of Compliance or Non-Compliance that is issued by the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Ministry </a:t>
            </a:r>
            <a:r>
              <a:rPr lang="en-US" sz="1500" dirty="0">
                <a:solidFill>
                  <a:schemeClr val="tx1">
                    <a:lumMod val="65000"/>
                    <a:lumOff val="35000"/>
                  </a:schemeClr>
                </a:solidFill>
                <a:latin typeface="Calibri" panose="020F0502020204030204" pitchFamily="34" charset="0"/>
                <a:cs typeface="Calibri" panose="020F0502020204030204" pitchFamily="34" charset="0"/>
              </a:rPr>
              <a:t>following a compliance inspection. </a:t>
            </a: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A Compliance or Non-Compliance Letter shall be sent to the agency for posting if the service agency remains in non-compliance 10 business days post exit meeting.</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a:t>
            </a:r>
            <a:r>
              <a:rPr lang="en-CA" sz="1500" dirty="0">
                <a:solidFill>
                  <a:schemeClr val="tx1">
                    <a:lumMod val="65000"/>
                    <a:lumOff val="35000"/>
                  </a:schemeClr>
                </a:solidFill>
                <a:latin typeface="Calibri" panose="020F0502020204030204" pitchFamily="34" charset="0"/>
                <a:cs typeface="Calibri" panose="020F0502020204030204" pitchFamily="34" charset="0"/>
              </a:rPr>
              <a:t>most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up-to-date </a:t>
            </a:r>
            <a:r>
              <a:rPr lang="en-CA" sz="1500" dirty="0">
                <a:solidFill>
                  <a:schemeClr val="tx1">
                    <a:lumMod val="65000"/>
                    <a:lumOff val="35000"/>
                  </a:schemeClr>
                </a:solidFill>
                <a:latin typeface="Calibri" panose="020F0502020204030204" pitchFamily="34" charset="0"/>
                <a:cs typeface="Calibri" panose="020F0502020204030204" pitchFamily="34" charset="0"/>
              </a:rPr>
              <a:t>Compliance Letter or Non-Compliance Letter shall be displayed in a prominent location within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service agency’s </a:t>
            </a:r>
            <a:r>
              <a:rPr lang="en-CA" sz="1500" dirty="0">
                <a:solidFill>
                  <a:schemeClr val="tx1">
                    <a:lumMod val="65000"/>
                    <a:lumOff val="35000"/>
                  </a:schemeClr>
                </a:solidFill>
                <a:latin typeface="Calibri" panose="020F0502020204030204" pitchFamily="34" charset="0"/>
                <a:cs typeface="Calibri" panose="020F0502020204030204" pitchFamily="34" charset="0"/>
              </a:rPr>
              <a:t>main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entrance, where </a:t>
            </a:r>
            <a:r>
              <a:rPr lang="en-CA" sz="1500" dirty="0">
                <a:solidFill>
                  <a:schemeClr val="tx1">
                    <a:lumMod val="65000"/>
                    <a:lumOff val="35000"/>
                  </a:schemeClr>
                </a:solidFill>
                <a:latin typeface="Calibri" panose="020F0502020204030204" pitchFamily="34" charset="0"/>
                <a:cs typeface="Calibri" panose="020F0502020204030204" pitchFamily="34" charset="0"/>
              </a:rPr>
              <a:t>it is easily visible to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Ministry Program </a:t>
            </a:r>
            <a:r>
              <a:rPr lang="en-CA" sz="1500" dirty="0">
                <a:solidFill>
                  <a:schemeClr val="tx1">
                    <a:lumMod val="65000"/>
                    <a:lumOff val="35000"/>
                  </a:schemeClr>
                </a:solidFill>
                <a:latin typeface="Calibri" panose="020F0502020204030204" pitchFamily="34" charset="0"/>
                <a:cs typeface="Calibri" panose="020F0502020204030204" pitchFamily="34" charset="0"/>
              </a:rPr>
              <a:t>Advisor and the general public.</a:t>
            </a:r>
          </a:p>
          <a:p>
            <a:pPr marL="742950" lvl="1" indent="-285750">
              <a:buClr>
                <a:schemeClr val="accent6">
                  <a:lumMod val="75000"/>
                </a:schemeClr>
              </a:buClr>
              <a:buFont typeface="Wingdings" panose="05000000000000000000" pitchFamily="2" charset="2"/>
              <a:buChar cha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The Compliance or Non-Compliance Letter is to be </a:t>
            </a:r>
            <a:r>
              <a:rPr lang="en-US" sz="1500" dirty="0">
                <a:solidFill>
                  <a:schemeClr val="tx1">
                    <a:lumMod val="65000"/>
                    <a:lumOff val="35000"/>
                  </a:schemeClr>
                </a:solidFill>
                <a:latin typeface="Calibri" panose="020F0502020204030204" pitchFamily="34" charset="0"/>
                <a:cs typeface="Calibri" panose="020F0502020204030204" pitchFamily="34" charset="0"/>
              </a:rPr>
              <a:t>posted within three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business days </a:t>
            </a:r>
            <a:r>
              <a:rPr lang="en-US" sz="1500" dirty="0">
                <a:solidFill>
                  <a:schemeClr val="tx1">
                    <a:lumMod val="65000"/>
                    <a:lumOff val="35000"/>
                  </a:schemeClr>
                </a:solidFill>
                <a:latin typeface="Calibri" panose="020F0502020204030204" pitchFamily="34" charset="0"/>
                <a:cs typeface="Calibri" panose="020F0502020204030204" pitchFamily="34" charset="0"/>
              </a:rPr>
              <a:t>of receipt from the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Ministry. </a:t>
            </a:r>
          </a:p>
          <a:p>
            <a:pPr marL="742950" lvl="1" indent="-285750">
              <a:buClr>
                <a:schemeClr val="accent6">
                  <a:lumMod val="75000"/>
                </a:schemeClr>
              </a:buClr>
              <a:buFont typeface="Wingdings" panose="05000000000000000000" pitchFamily="2" charset="2"/>
              <a:buChar cha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The Compliance </a:t>
            </a:r>
            <a:r>
              <a:rPr lang="en-US" sz="1500" dirty="0">
                <a:solidFill>
                  <a:schemeClr val="tx1">
                    <a:lumMod val="65000"/>
                    <a:lumOff val="35000"/>
                  </a:schemeClr>
                </a:solidFill>
                <a:latin typeface="Calibri" panose="020F0502020204030204" pitchFamily="34" charset="0"/>
                <a:cs typeface="Calibri" panose="020F0502020204030204" pitchFamily="34" charset="0"/>
              </a:rPr>
              <a:t>or Non-Compliance Letter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is to remain </a:t>
            </a:r>
            <a:r>
              <a:rPr lang="en-US" sz="1500" dirty="0">
                <a:solidFill>
                  <a:schemeClr val="tx1">
                    <a:lumMod val="65000"/>
                    <a:lumOff val="35000"/>
                  </a:schemeClr>
                </a:solidFill>
                <a:latin typeface="Calibri" panose="020F0502020204030204" pitchFamily="34" charset="0"/>
                <a:cs typeface="Calibri" panose="020F0502020204030204" pitchFamily="34" charset="0"/>
              </a:rPr>
              <a:t>posted until the completion of a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subsequent </a:t>
            </a:r>
            <a:r>
              <a:rPr lang="en-US" sz="1500" dirty="0">
                <a:solidFill>
                  <a:schemeClr val="tx1">
                    <a:lumMod val="65000"/>
                    <a:lumOff val="35000"/>
                  </a:schemeClr>
                </a:solidFill>
                <a:latin typeface="Calibri" panose="020F0502020204030204" pitchFamily="34" charset="0"/>
                <a:cs typeface="Calibri" panose="020F0502020204030204" pitchFamily="34" charset="0"/>
              </a:rPr>
              <a:t>compliance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inspection (or when the Ministry sends someone to confirm compliance has been achieved). </a:t>
            </a:r>
          </a:p>
          <a:p>
            <a:pPr lvl="1">
              <a:buClr>
                <a:schemeClr val="accent6">
                  <a:lumMod val="75000"/>
                </a:schemeClr>
              </a:buClr>
            </a:pP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Service agencies </a:t>
            </a:r>
            <a:r>
              <a:rPr lang="en-CA" sz="1500" dirty="0">
                <a:solidFill>
                  <a:schemeClr val="tx1">
                    <a:lumMod val="65000"/>
                    <a:lumOff val="35000"/>
                  </a:schemeClr>
                </a:solidFill>
                <a:latin typeface="Calibri" panose="020F0502020204030204" pitchFamily="34" charset="0"/>
                <a:cs typeface="Calibri" panose="020F0502020204030204" pitchFamily="34" charset="0"/>
              </a:rPr>
              <a:t>that remain in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non-compliance and follow </a:t>
            </a:r>
            <a:r>
              <a:rPr lang="en-CA" sz="1500" dirty="0">
                <a:solidFill>
                  <a:schemeClr val="tx1">
                    <a:lumMod val="65000"/>
                    <a:lumOff val="35000"/>
                  </a:schemeClr>
                </a:solidFill>
                <a:latin typeface="Calibri" panose="020F0502020204030204" pitchFamily="34" charset="0"/>
                <a:cs typeface="Calibri" panose="020F0502020204030204" pitchFamily="34" charset="0"/>
              </a:rPr>
              <a:t>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 </a:t>
            </a:r>
            <a:r>
              <a:rPr lang="en-CA" sz="1500" dirty="0">
                <a:solidFill>
                  <a:schemeClr val="tx1">
                    <a:lumMod val="65000"/>
                    <a:lumOff val="35000"/>
                  </a:schemeClr>
                </a:solidFill>
                <a:latin typeface="Calibri" panose="020F0502020204030204" pitchFamily="34" charset="0"/>
                <a:cs typeface="Calibri" panose="020F0502020204030204" pitchFamily="34" charset="0"/>
              </a:rPr>
              <a:t>for correcting non-compliance requirements the Director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(under SIPDDA) deems </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rPr>
              <a:t>not solely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within their control to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rectify, </a:t>
            </a:r>
            <a:r>
              <a:rPr lang="en-CA" sz="1500" dirty="0">
                <a:solidFill>
                  <a:schemeClr val="tx1">
                    <a:lumMod val="65000"/>
                    <a:lumOff val="35000"/>
                  </a:schemeClr>
                </a:solidFill>
                <a:latin typeface="Calibri" panose="020F0502020204030204" pitchFamily="34" charset="0"/>
                <a:cs typeface="Calibri" panose="020F0502020204030204" pitchFamily="34" charset="0"/>
              </a:rPr>
              <a:t>will receive a separate </a:t>
            </a:r>
            <a:r>
              <a:rPr lang="en-CA" sz="1500" u="sng" dirty="0">
                <a:solidFill>
                  <a:schemeClr val="tx1">
                    <a:lumMod val="65000"/>
                    <a:lumOff val="35000"/>
                  </a:schemeClr>
                </a:solidFill>
                <a:latin typeface="Calibri" panose="020F0502020204030204" pitchFamily="34" charset="0"/>
                <a:cs typeface="Calibri" panose="020F0502020204030204" pitchFamily="34" charset="0"/>
              </a:rPr>
              <a:t>Non-Compliance </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rPr>
              <a:t>Letter</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with an explanation.  </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explanation will indicate that </a:t>
            </a:r>
            <a:r>
              <a:rPr lang="en-US" sz="1500" dirty="0">
                <a:solidFill>
                  <a:schemeClr val="tx1">
                    <a:lumMod val="65000"/>
                    <a:lumOff val="35000"/>
                  </a:schemeClr>
                </a:solidFill>
                <a:latin typeface="Calibri" panose="020F0502020204030204" pitchFamily="34" charset="0"/>
                <a:cs typeface="Calibri" panose="020F0502020204030204" pitchFamily="34" charset="0"/>
              </a:rPr>
              <a:t>t</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he service agency is in non-compliance for reasons not solely within their control and is being monitored by the Ministry.</a:t>
            </a:r>
          </a:p>
          <a:p>
            <a:pPr lvl="1">
              <a:buClr>
                <a:schemeClr val="accent6">
                  <a:lumMod val="75000"/>
                </a:schemeClr>
              </a:buClr>
            </a:pP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19</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txBox="1">
            <a:spLocks/>
          </p:cNvSpPr>
          <p:nvPr/>
        </p:nvSpPr>
        <p:spPr>
          <a:xfrm>
            <a:off x="838200" y="152400"/>
            <a:ext cx="36576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Public Posting</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11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5755" y="1143000"/>
            <a:ext cx="7764780" cy="4985980"/>
          </a:xfrm>
          <a:prstGeom prst="rect">
            <a:avLst/>
          </a:prstGeom>
          <a:noFill/>
        </p:spPr>
        <p:txBody>
          <a:bodyPr wrap="square" rtlCol="0">
            <a:spAutoFit/>
          </a:bodyPr>
          <a:lstStyle/>
          <a:p>
            <a:pPr>
              <a:buClr>
                <a:schemeClr val="accent6">
                  <a:lumMod val="75000"/>
                </a:schemeClr>
              </a:buClr>
            </a:pPr>
            <a:r>
              <a:rPr lang="en-CA" sz="1500" dirty="0">
                <a:solidFill>
                  <a:schemeClr val="tx1">
                    <a:lumMod val="75000"/>
                    <a:lumOff val="25000"/>
                  </a:schemeClr>
                </a:solidFill>
                <a:latin typeface="Calibri" panose="020F0502020204030204" pitchFamily="34" charset="0"/>
                <a:cs typeface="Calibri" panose="020F0502020204030204" pitchFamily="34" charset="0"/>
              </a:rPr>
              <a:t>To</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gain an understanding of how the compliance inspection process works.  </a:t>
            </a:r>
          </a:p>
          <a:p>
            <a:pPr>
              <a:buClr>
                <a:schemeClr val="accent6">
                  <a:lumMod val="75000"/>
                </a:scheme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This training will:</a:t>
            </a:r>
          </a:p>
          <a:p>
            <a:r>
              <a:rPr lang="en-CA" sz="1500" dirty="0" smtClean="0">
                <a:solidFill>
                  <a:schemeClr val="tx1">
                    <a:lumMod val="75000"/>
                    <a:lumOff val="25000"/>
                  </a:schemeClr>
                </a:solidFill>
                <a:latin typeface="Calibri" panose="020F0502020204030204" pitchFamily="34" charset="0"/>
                <a:cs typeface="Calibri" panose="020F0502020204030204" pitchFamily="34" charset="0"/>
              </a:rPr>
              <a:t> </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Highlight the compliance inspection process in an easy to understand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manner</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Walk you through each step of the process and identify the tools, resources and supports that are available to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you</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Clarify what you need to do prior to, during and after the compliance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Clarify public posting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requirements</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Clarify timelines and enforceable action based on the risk rating of each requirement,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and</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Increase your knowledge of </a:t>
            </a:r>
            <a:r>
              <a:rPr lang="en-CA" sz="1500" dirty="0">
                <a:solidFill>
                  <a:schemeClr val="tx1">
                    <a:lumMod val="75000"/>
                    <a:lumOff val="25000"/>
                  </a:schemeClr>
                </a:solidFill>
                <a:latin typeface="Calibri" panose="020F0502020204030204" pitchFamily="34" charset="0"/>
                <a:cs typeface="Calibri" panose="020F0502020204030204" pitchFamily="34" charset="0"/>
              </a:rPr>
              <a:t>and compliance with the requirements outlined in Ontario Regulation 299/10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regarding Quality </a:t>
            </a:r>
            <a:r>
              <a:rPr lang="en-CA" sz="1500" dirty="0">
                <a:solidFill>
                  <a:schemeClr val="tx1">
                    <a:lumMod val="75000"/>
                    <a:lumOff val="25000"/>
                  </a:schemeClr>
                </a:solidFill>
                <a:latin typeface="Calibri" panose="020F0502020204030204" pitchFamily="34" charset="0"/>
                <a:cs typeface="Calibri" panose="020F0502020204030204" pitchFamily="34" charset="0"/>
              </a:rPr>
              <a:t>Assurance Measures (QAM) and the Policy Directives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made under the </a:t>
            </a:r>
            <a:r>
              <a:rPr lang="en-CA" sz="1500" i="1" dirty="0" smtClean="0">
                <a:solidFill>
                  <a:schemeClr val="tx1">
                    <a:lumMod val="75000"/>
                    <a:lumOff val="25000"/>
                  </a:schemeClr>
                </a:solidFill>
                <a:latin typeface="Calibri" panose="020F0502020204030204" pitchFamily="34" charset="0"/>
                <a:cs typeface="Calibri" panose="020F0502020204030204" pitchFamily="34" charset="0"/>
              </a:rPr>
              <a:t>Services </a:t>
            </a:r>
            <a:r>
              <a:rPr lang="en-CA" sz="1500" i="1" dirty="0">
                <a:solidFill>
                  <a:schemeClr val="tx1">
                    <a:lumMod val="75000"/>
                    <a:lumOff val="25000"/>
                  </a:schemeClr>
                </a:solidFill>
                <a:latin typeface="Calibri" panose="020F0502020204030204" pitchFamily="34" charset="0"/>
                <a:cs typeface="Calibri" panose="020F0502020204030204" pitchFamily="34" charset="0"/>
              </a:rPr>
              <a:t>and Supports to Promote the Social Inclusion of Persons with Developmental Disabilities Act, 2008</a:t>
            </a:r>
            <a:r>
              <a:rPr lang="en-CA" sz="1500" dirty="0">
                <a:solidFill>
                  <a:schemeClr val="tx1">
                    <a:lumMod val="75000"/>
                    <a:lumOff val="25000"/>
                  </a:schemeClr>
                </a:solidFill>
                <a:latin typeface="Calibri" panose="020F0502020204030204" pitchFamily="34" charset="0"/>
                <a:cs typeface="Calibri" panose="020F0502020204030204" pitchFamily="34" charset="0"/>
              </a:rPr>
              <a: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(SIPDDA).</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q"/>
            </a:pPr>
            <a:endParaRPr lang="en-CA" dirty="0"/>
          </a:p>
        </p:txBody>
      </p:sp>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Title 11"/>
          <p:cNvSpPr>
            <a:spLocks noGrp="1"/>
          </p:cNvSpPr>
          <p:nvPr>
            <p:ph type="title"/>
          </p:nvPr>
        </p:nvSpPr>
        <p:spPr>
          <a:xfrm>
            <a:off x="914400" y="228600"/>
            <a:ext cx="6858001" cy="533401"/>
          </a:xfrm>
        </p:spPr>
        <p:txBody>
          <a:bodyPr>
            <a:no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Inspections</a:t>
            </a:r>
            <a:br>
              <a:rPr lang="en-CA" sz="2200" b="0" dirty="0" smtClean="0">
                <a:solidFill>
                  <a:schemeClr val="tx1">
                    <a:lumMod val="75000"/>
                    <a:lumOff val="25000"/>
                  </a:schemeClr>
                </a:solidFill>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Training Objectives</a:t>
            </a:r>
            <a:endParaRPr lang="en-CA" sz="2200" b="0" dirty="0">
              <a:solidFill>
                <a:schemeClr val="accent6">
                  <a:lumMod val="75000"/>
                </a:schemeClr>
              </a:solidFill>
              <a:cs typeface="Arial" panose="020B0604020202020204" pitchFamily="34" charset="0"/>
            </a:endParaRPr>
          </a:p>
        </p:txBody>
      </p:sp>
      <p:cxnSp>
        <p:nvCxnSpPr>
          <p:cNvPr id="5" name="Straight Connector 7"/>
          <p:cNvCxnSpPr/>
          <p:nvPr/>
        </p:nvCxnSpPr>
        <p:spPr>
          <a:xfrm>
            <a:off x="675755" y="9144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2061027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295400"/>
            <a:ext cx="7772401" cy="4970591"/>
          </a:xfrm>
          <a:prstGeom prst="rect">
            <a:avLst/>
          </a:prstGeom>
          <a:noFill/>
        </p:spPr>
        <p:txBody>
          <a:bodyPr wrap="square" rtlCol="0">
            <a:spAutoFit/>
          </a:bodyPr>
          <a:lstStyle/>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will act reasonably before taking enforcement action (e.g., consider whether non-compliance with a requirement is within the service agency’s sole control to rectify).</a:t>
            </a:r>
          </a:p>
          <a:p>
            <a:pPr marL="5143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If an agency fails to comply, a Director appointed under SIPDDA could issue a compliance order.</a:t>
            </a:r>
          </a:p>
          <a:p>
            <a:pPr>
              <a:buClr>
                <a:schemeClr val="accent6">
                  <a:lumMod val="75000"/>
                </a:schemeClr>
              </a:buClr>
              <a:defRP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appointed Director would review the inspection file and circumstances to determine if a compliance order is warranted and/or reasonable. </a:t>
            </a:r>
          </a:p>
          <a:p>
            <a:pPr marL="514350" lvl="1" indent="-285750">
              <a:buClr>
                <a:schemeClr val="accent6">
                  <a:lumMod val="75000"/>
                </a:schemeClr>
              </a:buClr>
              <a:buFont typeface="Arial" panose="020B0604020202020204" pitchFamily="34" charset="0"/>
              <a:buChar char="•"/>
              <a:defRP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Before issuing a compliance order, the Director must provide notice of the proposed order, reasons for it, and the time frame for compliance.  The timelines for compliance would be based on circumstances and outlined in the notice.</a:t>
            </a:r>
          </a:p>
          <a:p>
            <a:pPr marL="514350" lvl="1" indent="-285750">
              <a:buClr>
                <a:schemeClr val="accent6">
                  <a:lumMod val="75000"/>
                </a:schemeClr>
              </a:buClr>
              <a:buFont typeface="Arial" panose="020B0604020202020204" pitchFamily="34" charset="0"/>
              <a:buChar char="•"/>
              <a:defRP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Notice of Compliance Order will identify what is required in order to achieve compliance and by what date this must be completed.</a:t>
            </a:r>
          </a:p>
          <a:p>
            <a:pPr marL="514350" lvl="1" indent="-285750">
              <a:buClr>
                <a:schemeClr val="accent6">
                  <a:lumMod val="75000"/>
                </a:schemeClr>
              </a:buClr>
              <a:buFont typeface="Wingdings" panose="05000000000000000000" pitchFamily="2" charset="2"/>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a:solidFill>
                  <a:schemeClr val="tx1">
                    <a:lumMod val="65000"/>
                    <a:lumOff val="35000"/>
                  </a:schemeClr>
                </a:solidFill>
                <a:latin typeface="Calibri" panose="020F0502020204030204" pitchFamily="34" charset="0"/>
                <a:cs typeface="Calibri" panose="020F0502020204030204" pitchFamily="34" charset="0"/>
              </a:rPr>
              <a:t>The service agency will have 14 calendar days or other time period specified in the notice (e.g., 10 business days) to respond with evidence of compliance or provide a written submission before a compliance order may be issued.  The appointed Director may reconsider the decision to issue an order at this time.</a:t>
            </a:r>
          </a:p>
          <a:p>
            <a:pPr marL="514350" lvl="1" indent="-285750">
              <a:buClr>
                <a:schemeClr val="accent6">
                  <a:lumMod val="75000"/>
                </a:schemeClr>
              </a:buClr>
              <a:buFont typeface="Wingdings" panose="05000000000000000000" pitchFamily="2" charset="2"/>
              <a:buChar char="§"/>
              <a:defRPr/>
            </a:pPr>
            <a:endParaRPr lang="en-CA" sz="1600" dirty="0">
              <a:latin typeface="Calibri" panose="020F0502020204030204" pitchFamily="34" charset="0"/>
              <a:cs typeface="Calibri" panose="020F0502020204030204" pitchFamily="34" charset="0"/>
            </a:endParaRPr>
          </a:p>
          <a:p>
            <a:pPr marL="514350" lvl="1" indent="-285750">
              <a:buFont typeface="Wingdings" panose="05000000000000000000" pitchFamily="2" charset="2"/>
              <a:buChar char="§"/>
              <a:defRPr/>
            </a:pPr>
            <a:endParaRPr lang="en-CA" sz="16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20</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0580" y="152400"/>
            <a:ext cx="28194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Enforcement</a:t>
            </a:r>
          </a:p>
          <a:p>
            <a:r>
              <a:rPr lang="en-CA" b="0" dirty="0" smtClean="0">
                <a:solidFill>
                  <a:schemeClr val="accent6">
                    <a:lumMod val="75000"/>
                  </a:schemeClr>
                </a:solidFill>
                <a:latin typeface="Calibri" panose="020F0502020204030204" pitchFamily="34" charset="0"/>
                <a:cs typeface="Calibri" panose="020F0502020204030204" pitchFamily="34" charset="0"/>
              </a:rPr>
              <a:t>Process and Timelines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883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524000"/>
            <a:ext cx="7772401" cy="3785652"/>
          </a:xfrm>
          <a:prstGeom prst="rect">
            <a:avLst/>
          </a:prstGeom>
          <a:noFill/>
        </p:spPr>
        <p:txBody>
          <a:bodyPr wrap="square" rtlCol="0">
            <a:spAutoFit/>
          </a:bodyPr>
          <a:lstStyle/>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Director may issue a Compliance </a:t>
            </a:r>
            <a:r>
              <a:rPr lang="en-CA" sz="1500" dirty="0">
                <a:solidFill>
                  <a:schemeClr val="tx1">
                    <a:lumMod val="65000"/>
                    <a:lumOff val="35000"/>
                  </a:schemeClr>
                </a:solidFill>
                <a:latin typeface="Calibri" panose="020F0502020204030204" pitchFamily="34" charset="0"/>
                <a:cs typeface="Calibri" panose="020F0502020204030204" pitchFamily="34" charset="0"/>
              </a:rPr>
              <a:t>Order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after considering a submission, or if no submission was received, after the time period required in the notice has expired.</a:t>
            </a:r>
          </a:p>
          <a:p>
            <a:pPr marL="228600" lvl="1">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If </a:t>
            </a:r>
            <a:r>
              <a:rPr lang="en-CA" sz="1500" dirty="0">
                <a:solidFill>
                  <a:schemeClr val="tx1">
                    <a:lumMod val="65000"/>
                    <a:lumOff val="35000"/>
                  </a:schemeClr>
                </a:solidFill>
                <a:latin typeface="Calibri" panose="020F0502020204030204" pitchFamily="34" charset="0"/>
                <a:cs typeface="Calibri" panose="020F0502020204030204" pitchFamily="34" charset="0"/>
              </a:rPr>
              <a:t>a service agency fails to comply with a compliance order, the Ministry could terminate the funding agreement, and/or in extreme circumstances (in accordance with grounds under the Act) a failure to comply could result in an immediate takeover.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 </a:t>
            </a:r>
            <a:r>
              <a:rPr lang="en-CA" sz="1500" dirty="0">
                <a:solidFill>
                  <a:schemeClr val="tx1">
                    <a:lumMod val="65000"/>
                    <a:lumOff val="35000"/>
                  </a:schemeClr>
                </a:solidFill>
                <a:latin typeface="Calibri" panose="020F0502020204030204" pitchFamily="34" charset="0"/>
                <a:cs typeface="Calibri" panose="020F0502020204030204" pitchFamily="34" charset="0"/>
              </a:rPr>
              <a:t>the case of a Developmental Services Ontario (DSO) application entity, the Minister may revoke their designation. The Ministry could also terminate their funding or initiate a takeover (in accordance with grounds under the Act). </a:t>
            </a:r>
          </a:p>
          <a:p>
            <a:pPr lvl="1">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may withhold </a:t>
            </a:r>
            <a:r>
              <a:rPr lang="en-CA" sz="1500" dirty="0">
                <a:solidFill>
                  <a:schemeClr val="tx1">
                    <a:lumMod val="65000"/>
                    <a:lumOff val="35000"/>
                  </a:schemeClr>
                </a:solidFill>
                <a:latin typeface="Calibri" panose="020F0502020204030204" pitchFamily="34" charset="0"/>
                <a:cs typeface="Calibri" panose="020F0502020204030204" pitchFamily="34" charset="0"/>
              </a:rPr>
              <a:t>“new”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MCSS </a:t>
            </a:r>
            <a:r>
              <a:rPr lang="en-CA" sz="1500" dirty="0">
                <a:solidFill>
                  <a:schemeClr val="tx1">
                    <a:lumMod val="65000"/>
                    <a:lumOff val="35000"/>
                  </a:schemeClr>
                </a:solidFill>
                <a:latin typeface="Calibri" panose="020F0502020204030204" pitchFamily="34" charset="0"/>
                <a:cs typeface="Calibri" panose="020F0502020204030204" pitchFamily="34" charset="0"/>
              </a:rPr>
              <a:t>funding for adult developmental services or initiatives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in the event that a compliance order is issued</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Examples of “new funding” currently </a:t>
            </a:r>
            <a:r>
              <a:rPr lang="en-CA" sz="1500" dirty="0">
                <a:solidFill>
                  <a:schemeClr val="tx1">
                    <a:lumMod val="65000"/>
                    <a:lumOff val="35000"/>
                  </a:schemeClr>
                </a:solidFill>
                <a:latin typeface="Calibri" panose="020F0502020204030204" pitchFamily="34" charset="0"/>
                <a:cs typeface="Calibri" panose="020F0502020204030204" pitchFamily="34" charset="0"/>
              </a:rPr>
              <a:t>include</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p>
          <a:p>
            <a:pPr marL="971550" lvl="2"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In-year funding enhancements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971550" lvl="2" indent="-285750">
              <a:buClr>
                <a:schemeClr val="accent6">
                  <a:lumMod val="75000"/>
                </a:schemeClr>
              </a:buClr>
              <a:buFont typeface="Wingdings" panose="05000000000000000000" pitchFamily="2" charset="2"/>
              <a:buChar char="§"/>
              <a:defRPr/>
            </a:pPr>
            <a:r>
              <a:rPr lang="en-CA" sz="1500" dirty="0">
                <a:solidFill>
                  <a:schemeClr val="tx1">
                    <a:lumMod val="65000"/>
                    <a:lumOff val="35000"/>
                  </a:schemeClr>
                </a:solidFill>
                <a:latin typeface="Calibri" panose="020F0502020204030204" pitchFamily="34" charset="0"/>
                <a:cs typeface="Calibri" panose="020F0502020204030204" pitchFamily="34" charset="0"/>
              </a:rPr>
              <a:t>Any special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initiatives. </a:t>
            </a:r>
            <a:r>
              <a:rPr lang="en-CA" sz="1500" dirty="0">
                <a:solidFill>
                  <a:schemeClr val="tx1">
                    <a:lumMod val="65000"/>
                    <a:lumOff val="35000"/>
                  </a:schemeClr>
                </a:solidFill>
                <a:latin typeface="Calibri" panose="020F0502020204030204" pitchFamily="34" charset="0"/>
                <a:cs typeface="Calibri" panose="020F0502020204030204" pitchFamily="34" charset="0"/>
              </a:rPr>
              <a:t>(e.g</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Employment and Modernization Fund (EMF)).</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21</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a:spLocks noGrp="1"/>
          </p:cNvSpPr>
          <p:nvPr>
            <p:ph type="title"/>
          </p:nvPr>
        </p:nvSpPr>
        <p:spPr>
          <a:xfrm>
            <a:off x="838200" y="152400"/>
            <a:ext cx="3657600" cy="1143000"/>
          </a:xfrm>
        </p:spPr>
        <p:txBody>
          <a:bodyPr>
            <a:normAutofit/>
          </a:bodyPr>
          <a:lstStyle/>
          <a:p>
            <a:r>
              <a:rPr lang="en-CA" sz="2200" b="0" dirty="0" smtClean="0">
                <a:solidFill>
                  <a:schemeClr val="tx1">
                    <a:lumMod val="65000"/>
                    <a:lumOff val="35000"/>
                  </a:schemeClr>
                </a:solidFill>
                <a:latin typeface="Calibri" panose="020F0502020204030204" pitchFamily="34" charset="0"/>
                <a:cs typeface="Calibri" panose="020F0502020204030204" pitchFamily="34" charset="0"/>
              </a:rPr>
              <a:t>Enforcement</a:t>
            </a:r>
            <a:br>
              <a:rPr lang="en-CA" sz="2200" b="0" dirty="0" smtClean="0">
                <a:solidFill>
                  <a:schemeClr val="tx1">
                    <a:lumMod val="65000"/>
                    <a:lumOff val="35000"/>
                  </a:schemeClr>
                </a:solidFill>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Process and Timelines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92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447800"/>
            <a:ext cx="7924801" cy="4031873"/>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has developed an informal issue </a:t>
            </a:r>
            <a:r>
              <a:rPr lang="en-CA" sz="1500" dirty="0">
                <a:solidFill>
                  <a:schemeClr val="tx1">
                    <a:lumMod val="65000"/>
                    <a:lumOff val="35000"/>
                  </a:schemeClr>
                </a:solidFill>
                <a:latin typeface="Calibri" panose="020F0502020204030204" pitchFamily="34" charset="0"/>
                <a:cs typeface="Calibri" panose="020F0502020204030204" pitchFamily="34" charset="0"/>
              </a:rPr>
              <a:t>dialogue and resolution mechanism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for service agencies to contact the corporate developmental services compliance </a:t>
            </a:r>
            <a:r>
              <a:rPr lang="en-CA" sz="1500" dirty="0">
                <a:solidFill>
                  <a:schemeClr val="tx1">
                    <a:lumMod val="65000"/>
                    <a:lumOff val="35000"/>
                  </a:schemeClr>
                </a:solidFill>
                <a:latin typeface="Calibri" panose="020F0502020204030204" pitchFamily="34" charset="0"/>
                <a:cs typeface="Calibri" panose="020F0502020204030204" pitchFamily="34" charset="0"/>
              </a:rPr>
              <a:t>t</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eam to:</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Address any issues that may arise during the compliance inspection process, and/or</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Clarify the intent of the QAM requirements and Policy Directives under SIPDDA.</a:t>
            </a:r>
          </a:p>
          <a:p>
            <a:pPr marL="742950" lvl="1" indent="-285750">
              <a:buClr>
                <a:schemeClr val="accent6">
                  <a:lumMod val="75000"/>
                </a:schemeClr>
              </a:buClr>
              <a:buFont typeface="Wingdings" panose="05000000000000000000" pitchFamily="2" charset="2"/>
              <a:buChar char="§"/>
            </a:pP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As </a:t>
            </a:r>
            <a:r>
              <a:rPr lang="en-CA" sz="1500" dirty="0">
                <a:solidFill>
                  <a:schemeClr val="tx1">
                    <a:lumMod val="65000"/>
                    <a:lumOff val="35000"/>
                  </a:schemeClr>
                </a:solidFill>
                <a:latin typeface="Calibri" panose="020F0502020204030204" pitchFamily="34" charset="0"/>
                <a:cs typeface="Calibri" panose="020F0502020204030204" pitchFamily="34" charset="0"/>
              </a:rPr>
              <a:t>issues are resolved, the Compliance Team will identify both the issue(s) and resolution(s) on the QAM training website and in the </a:t>
            </a:r>
            <a:r>
              <a:rPr lang="en-CA" sz="1500" dirty="0" err="1">
                <a:solidFill>
                  <a:schemeClr val="tx1">
                    <a:lumMod val="65000"/>
                    <a:lumOff val="35000"/>
                  </a:schemeClr>
                </a:solidFill>
                <a:latin typeface="Calibri" panose="020F0502020204030204" pitchFamily="34" charset="0"/>
                <a:cs typeface="Calibri" panose="020F0502020204030204" pitchFamily="34" charset="0"/>
              </a:rPr>
              <a:t>QAMClear</a:t>
            </a:r>
            <a:r>
              <a:rPr lang="en-CA" sz="1500" dirty="0">
                <a:solidFill>
                  <a:schemeClr val="tx1">
                    <a:lumMod val="65000"/>
                    <a:lumOff val="35000"/>
                  </a:schemeClr>
                </a:solidFill>
                <a:latin typeface="Calibri" panose="020F0502020204030204" pitchFamily="34" charset="0"/>
                <a:cs typeface="Calibri" panose="020F0502020204030204" pitchFamily="34" charset="0"/>
              </a:rPr>
              <a:t> for your future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reference, as appropriate. </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Issue dialogue and resolution inquiries must be submitted in writing by the service agency to </a:t>
            </a:r>
            <a:r>
              <a:rPr lang="en-CA" sz="1500" dirty="0">
                <a:solidFill>
                  <a:schemeClr val="tx1">
                    <a:lumMod val="65000"/>
                    <a:lumOff val="35000"/>
                  </a:schemeClr>
                </a:solidFill>
                <a:latin typeface="Calibri" panose="020F0502020204030204" pitchFamily="34" charset="0"/>
                <a:cs typeface="Calibri" panose="020F0502020204030204" pitchFamily="34" charset="0"/>
                <a:hlinkClick r:id="rId3"/>
              </a:rPr>
              <a:t>DSCompliance@ontario.ca</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Inquiries should have a clear objective (e.g., the purpose is to clarify directions for compliance or provide feedback on the requirements and policy directives).</a:t>
            </a:r>
          </a:p>
          <a:p>
            <a:pPr marL="285750" indent="-285750">
              <a:buClr>
                <a:schemeClr val="accent6">
                  <a:lumMod val="75000"/>
                </a:schemeClr>
              </a:buClr>
              <a:buFont typeface="Wingdings" panose="05000000000000000000" pitchFamily="2" charset="2"/>
              <a:buChar char="§"/>
            </a:pPr>
            <a:endParaRPr lang="en-CA" sz="1500" dirty="0">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endParaRPr lang="en-CA" sz="16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Title 4"/>
          <p:cNvSpPr txBox="1">
            <a:spLocks/>
          </p:cNvSpPr>
          <p:nvPr/>
        </p:nvSpPr>
        <p:spPr>
          <a:xfrm>
            <a:off x="838200" y="152400"/>
            <a:ext cx="3886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Improvement</a:t>
            </a:r>
            <a:r>
              <a:rPr lang="en-CA" sz="2200" b="0" dirty="0" smtClean="0">
                <a:latin typeface="Calibri" panose="020F0502020204030204" pitchFamily="34" charset="0"/>
                <a:cs typeface="Calibri" panose="020F0502020204030204" pitchFamily="34" charset="0"/>
              </a:rPr>
              <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Issue Dialogue and Resolution</a:t>
            </a:r>
            <a:r>
              <a:rPr lang="en-CA" dirty="0" smtClean="0">
                <a:cs typeface="Arial" panose="020B0604020202020204" pitchFamily="34" charset="0"/>
              </a:rPr>
              <a:t/>
            </a:r>
            <a:br>
              <a:rPr lang="en-CA" dirty="0" smtClean="0">
                <a:cs typeface="Arial" panose="020B0604020202020204" pitchFamily="34" charset="0"/>
              </a:rPr>
            </a:br>
            <a:endParaRPr lang="en-CA" dirty="0"/>
          </a:p>
        </p:txBody>
      </p:sp>
      <p:cxnSp>
        <p:nvCxnSpPr>
          <p:cNvPr id="8" name="Straight Connector 7"/>
          <p:cNvCxnSpPr/>
          <p:nvPr/>
        </p:nvCxnSpPr>
        <p:spPr>
          <a:xfrm>
            <a:off x="689609" y="10668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189855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733243" y="2661995"/>
            <a:ext cx="711535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9862" y="5405195"/>
            <a:ext cx="711535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ight Bracket 25"/>
          <p:cNvSpPr/>
          <p:nvPr/>
        </p:nvSpPr>
        <p:spPr>
          <a:xfrm>
            <a:off x="7696200" y="2661995"/>
            <a:ext cx="838200" cy="2743200"/>
          </a:xfrm>
          <a:prstGeom prst="rightBracket">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028" name="Picture 4" descr="https://www.emojibase.com/resources/img/emojis/hangouts/x2709.png.pagespeed.ic.aQTPzrU8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76" y="1457863"/>
            <a:ext cx="1418724" cy="133527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48751" y="1061795"/>
            <a:ext cx="1542049" cy="646331"/>
          </a:xfrm>
          <a:prstGeom prst="rect">
            <a:avLst/>
          </a:prstGeom>
          <a:noFill/>
        </p:spPr>
        <p:txBody>
          <a:bodyPr wrap="square" rtlCol="0">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Notification Letter</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0" name="Picture 6" descr="https://www.cliftons.com/assets/images/service-icons/cliftons-services-icons-meeting-room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708126"/>
            <a:ext cx="838010" cy="8380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019145" y="1061795"/>
            <a:ext cx="1542049" cy="646331"/>
          </a:xfrm>
          <a:prstGeom prst="rect">
            <a:avLst/>
          </a:prstGeom>
          <a:noFill/>
        </p:spPr>
        <p:txBody>
          <a:bodyPr wrap="square" rtlCol="0">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Entrance Meeting</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2" name="Picture 8" descr="http://oplii.com/wp-content/uploads/2014/06/module_inspection_icon_255x25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259" y="1595195"/>
            <a:ext cx="950941" cy="95094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5094767" y="1200294"/>
            <a:ext cx="1178529" cy="369332"/>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Inspection</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4" name="Picture 10" descr="http://inhomeed.com/images/icons/small-talk-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0951" y="1679266"/>
            <a:ext cx="856249" cy="89049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6937374" y="1002099"/>
            <a:ext cx="1444626"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Exit Meeting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&amp; Sign Off</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6" name="Picture 12" descr="http://vivaresults.com/wp-content/uploads/2015/08/Viva-Results-Enquiry-Form-IconOr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4168" y="4412705"/>
            <a:ext cx="825121" cy="82512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7027142" y="3789472"/>
            <a:ext cx="1354858"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Compliance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Results </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40" name="Picture 16" descr="http://icons.iconarchive.com/icons/elegantthemes/beautiful-flat-one-color/128/magnifying-glass-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880" y="4419375"/>
            <a:ext cx="862320" cy="86232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4724400" y="3789472"/>
            <a:ext cx="2087431"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Submit Compliance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Action Template </a:t>
            </a:r>
          </a:p>
        </p:txBody>
      </p:sp>
      <p:sp>
        <p:nvSpPr>
          <p:cNvPr id="36" name="Rectangle 35"/>
          <p:cNvSpPr/>
          <p:nvPr/>
        </p:nvSpPr>
        <p:spPr>
          <a:xfrm>
            <a:off x="152400" y="2546136"/>
            <a:ext cx="914400" cy="246998"/>
          </a:xfrm>
          <a:prstGeom prst="rect">
            <a:avLst/>
          </a:prstGeom>
          <a:solidFill>
            <a:schemeClr val="bg1">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solidFill>
                  <a:schemeClr val="tx1">
                    <a:lumMod val="65000"/>
                    <a:lumOff val="35000"/>
                  </a:schemeClr>
                </a:solidFill>
                <a:latin typeface="Calibri" panose="020F0502020204030204" pitchFamily="34" charset="0"/>
                <a:cs typeface="Calibri" panose="020F0502020204030204" pitchFamily="34" charset="0"/>
              </a:rPr>
              <a:t>Start</a:t>
            </a:r>
            <a:endParaRPr lang="en-CA" sz="16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8" name="Rectangle 47"/>
          <p:cNvSpPr/>
          <p:nvPr/>
        </p:nvSpPr>
        <p:spPr>
          <a:xfrm>
            <a:off x="152400" y="5281696"/>
            <a:ext cx="914400" cy="246998"/>
          </a:xfrm>
          <a:prstGeom prst="rect">
            <a:avLst/>
          </a:prstGeom>
          <a:solidFill>
            <a:schemeClr val="bg1">
              <a:lumMod val="75000"/>
            </a:schemeClr>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solidFill>
                  <a:schemeClr val="tx1">
                    <a:lumMod val="65000"/>
                    <a:lumOff val="35000"/>
                  </a:schemeClr>
                </a:solidFill>
                <a:latin typeface="Calibri" panose="020F0502020204030204" pitchFamily="34" charset="0"/>
                <a:cs typeface="Calibri" panose="020F0502020204030204" pitchFamily="34" charset="0"/>
              </a:rPr>
              <a:t>Finish</a:t>
            </a:r>
            <a:endParaRPr lang="en-CA" sz="16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2" name="Rectangle 51"/>
          <p:cNvSpPr/>
          <p:nvPr/>
        </p:nvSpPr>
        <p:spPr>
          <a:xfrm>
            <a:off x="3276600" y="3789470"/>
            <a:ext cx="978922"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Within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10 Days </a:t>
            </a:r>
          </a:p>
        </p:txBody>
      </p:sp>
      <p:pic>
        <p:nvPicPr>
          <p:cNvPr id="1048" name="Picture 24" descr="https://www.tradehuts.com/help/images/7/7e/Message_board_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388" y="4194797"/>
            <a:ext cx="1234269" cy="1333897"/>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244869" y="3789472"/>
            <a:ext cx="885307"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Public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Posting</a:t>
            </a:r>
          </a:p>
        </p:txBody>
      </p:sp>
      <p:sp>
        <p:nvSpPr>
          <p:cNvPr id="60" name="Rectangle 59"/>
          <p:cNvSpPr/>
          <p:nvPr/>
        </p:nvSpPr>
        <p:spPr>
          <a:xfrm>
            <a:off x="6937374" y="2710743"/>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4</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Review results</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Highlight risk ratings</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Communicate timelines  </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50" name="Picture 26" descr="http://www.free-icons-download.net/images/stopwatch-icon-2758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7233" y="4437101"/>
            <a:ext cx="849287" cy="84928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5029200" y="2710742"/>
            <a:ext cx="1354858" cy="870658"/>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3</a:t>
            </a:r>
          </a:p>
          <a:p>
            <a:pPr algn="ctr"/>
            <a:r>
              <a:rPr lang="en-US" sz="1100" dirty="0">
                <a:solidFill>
                  <a:schemeClr val="tx1">
                    <a:lumMod val="65000"/>
                    <a:lumOff val="35000"/>
                  </a:schemeClr>
                </a:solidFill>
                <a:latin typeface="Calibri" panose="020F0502020204030204" pitchFamily="34" charset="0"/>
                <a:cs typeface="Calibri" panose="020F0502020204030204" pitchFamily="34" charset="0"/>
              </a:rPr>
              <a:t>Immediate non-compliance  </a:t>
            </a:r>
            <a:r>
              <a:rPr lang="en-US" sz="1100" dirty="0" smtClean="0">
                <a:solidFill>
                  <a:schemeClr val="tx1">
                    <a:lumMod val="65000"/>
                    <a:lumOff val="35000"/>
                  </a:schemeClr>
                </a:solidFill>
                <a:latin typeface="Calibri" panose="020F0502020204030204" pitchFamily="34" charset="0"/>
                <a:cs typeface="Calibri" panose="020F0502020204030204" pitchFamily="34" charset="0"/>
              </a:rPr>
              <a:t>rectified </a:t>
            </a:r>
            <a:r>
              <a:rPr lang="en-US" sz="1100" dirty="0">
                <a:solidFill>
                  <a:schemeClr val="tx1">
                    <a:lumMod val="65000"/>
                    <a:lumOff val="35000"/>
                  </a:schemeClr>
                </a:solidFill>
                <a:latin typeface="Calibri" panose="020F0502020204030204" pitchFamily="34" charset="0"/>
                <a:cs typeface="Calibri" panose="020F0502020204030204" pitchFamily="34" charset="0"/>
              </a:rPr>
              <a:t>or  24 </a:t>
            </a:r>
            <a:r>
              <a:rPr lang="en-US" sz="1100" dirty="0" smtClean="0">
                <a:solidFill>
                  <a:schemeClr val="tx1">
                    <a:lumMod val="65000"/>
                    <a:lumOff val="35000"/>
                  </a:schemeClr>
                </a:solidFill>
                <a:latin typeface="Calibri" panose="020F0502020204030204" pitchFamily="34" charset="0"/>
                <a:cs typeface="Calibri" panose="020F0502020204030204" pitchFamily="34" charset="0"/>
              </a:rPr>
              <a:t>hrs. given</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8" name="Rectangle 67"/>
          <p:cNvSpPr/>
          <p:nvPr/>
        </p:nvSpPr>
        <p:spPr>
          <a:xfrm>
            <a:off x="3088632" y="2710741"/>
            <a:ext cx="1354858" cy="870659"/>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2</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PA will met with agency and identify scope of inspection</a:t>
            </a: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9" name="Rectangle 68"/>
          <p:cNvSpPr/>
          <p:nvPr/>
        </p:nvSpPr>
        <p:spPr>
          <a:xfrm>
            <a:off x="1145730" y="2710743"/>
            <a:ext cx="1354858" cy="870657"/>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1</a:t>
            </a:r>
          </a:p>
          <a:p>
            <a:pPr algn="ctr"/>
            <a:r>
              <a:rPr lang="en-US" sz="1100" dirty="0" smtClean="0">
                <a:solidFill>
                  <a:schemeClr val="tx1">
                    <a:lumMod val="75000"/>
                    <a:lumOff val="25000"/>
                  </a:schemeClr>
                </a:solidFill>
                <a:latin typeface="Calibri" panose="020F0502020204030204" pitchFamily="34" charset="0"/>
                <a:cs typeface="Calibri" panose="020F0502020204030204" pitchFamily="34" charset="0"/>
              </a:rPr>
              <a:t>Agencies receive a  notification letter 2-3 </a:t>
            </a:r>
            <a:r>
              <a:rPr lang="en-US" sz="1100" dirty="0">
                <a:solidFill>
                  <a:schemeClr val="tx1">
                    <a:lumMod val="75000"/>
                    <a:lumOff val="25000"/>
                  </a:schemeClr>
                </a:solidFill>
                <a:latin typeface="Calibri" panose="020F0502020204030204" pitchFamily="34" charset="0"/>
                <a:cs typeface="Calibri" panose="020F0502020204030204" pitchFamily="34" charset="0"/>
              </a:rPr>
              <a:t>weeks prior </a:t>
            </a:r>
            <a:r>
              <a:rPr lang="en-US" sz="1100" dirty="0" smtClean="0">
                <a:solidFill>
                  <a:schemeClr val="tx1">
                    <a:lumMod val="75000"/>
                    <a:lumOff val="25000"/>
                  </a:schemeClr>
                </a:solidFill>
                <a:latin typeface="Calibri" panose="020F0502020204030204" pitchFamily="34" charset="0"/>
                <a:cs typeface="Calibri" panose="020F0502020204030204" pitchFamily="34" charset="0"/>
              </a:rPr>
              <a:t>to inspection</a:t>
            </a:r>
            <a:endParaRPr lang="en-CA" sz="11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0" name="Rectangle 69"/>
          <p:cNvSpPr/>
          <p:nvPr/>
        </p:nvSpPr>
        <p:spPr>
          <a:xfrm>
            <a:off x="6937374" y="5439090"/>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5</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Inspector provides compliance results &amp; CAT to agency </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1" name="Rectangle 70"/>
          <p:cNvSpPr/>
          <p:nvPr/>
        </p:nvSpPr>
        <p:spPr>
          <a:xfrm>
            <a:off x="5006602" y="5449059"/>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6</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Agency completes CAT Rectify immediate/high non-compliance</a:t>
            </a:r>
          </a:p>
        </p:txBody>
      </p:sp>
      <p:sp>
        <p:nvSpPr>
          <p:cNvPr id="72" name="Rectangle 71"/>
          <p:cNvSpPr/>
          <p:nvPr/>
        </p:nvSpPr>
        <p:spPr>
          <a:xfrm>
            <a:off x="3094377" y="5451039"/>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7</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Submit CAT to ministry Detail action for high &amp; timelines for low/mod</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3" name="Rectangle 72"/>
          <p:cNvSpPr/>
          <p:nvPr/>
        </p:nvSpPr>
        <p:spPr>
          <a:xfrm>
            <a:off x="1145730" y="5451039"/>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8</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Agency posts letter of compliance/non-compliance on site</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4" name="Title 6"/>
          <p:cNvSpPr txBox="1">
            <a:spLocks/>
          </p:cNvSpPr>
          <p:nvPr/>
        </p:nvSpPr>
        <p:spPr>
          <a:xfrm>
            <a:off x="914400" y="0"/>
            <a:ext cx="81838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tx1">
                    <a:lumMod val="75000"/>
                    <a:lumOff val="25000"/>
                  </a:schemeClr>
                </a:solidFill>
                <a:latin typeface="Calibri" panose="020F0502020204030204" pitchFamily="34" charset="0"/>
                <a:cs typeface="Calibri" panose="020F0502020204030204" pitchFamily="34" charset="0"/>
              </a:rPr>
              <a:t>DS Compliance Overview</a:t>
            </a:r>
          </a:p>
          <a:p>
            <a:pPr algn="l"/>
            <a:r>
              <a:rPr lang="en-US" sz="1800" dirty="0" smtClean="0">
                <a:solidFill>
                  <a:schemeClr val="accent6">
                    <a:lumMod val="75000"/>
                  </a:schemeClr>
                </a:solidFill>
                <a:latin typeface="Calibri" panose="020F0502020204030204" pitchFamily="34" charset="0"/>
                <a:cs typeface="Calibri" panose="020F0502020204030204" pitchFamily="34" charset="0"/>
              </a:rPr>
              <a:t>The steps of a compliance inspection</a:t>
            </a:r>
            <a:endParaRPr lang="en-CA" sz="1800" dirty="0" smtClean="0">
              <a:solidFill>
                <a:schemeClr val="accent6">
                  <a:lumMod val="75000"/>
                </a:schemeClr>
              </a:solidFill>
              <a:latin typeface="Calibri" panose="020F0502020204030204" pitchFamily="34" charset="0"/>
              <a:cs typeface="Calibri" panose="020F0502020204030204" pitchFamily="34" charset="0"/>
            </a:endParaRPr>
          </a:p>
        </p:txBody>
      </p:sp>
      <p:cxnSp>
        <p:nvCxnSpPr>
          <p:cNvPr id="35" name="Straight Connector 34"/>
          <p:cNvCxnSpPr/>
          <p:nvPr/>
        </p:nvCxnSpPr>
        <p:spPr>
          <a:xfrm>
            <a:off x="914400" y="990600"/>
            <a:ext cx="7764780" cy="0"/>
          </a:xfrm>
          <a:prstGeom prst="line">
            <a:avLst/>
          </a:prstGeom>
          <a:noFill/>
          <a:ln w="19050" cap="flat" cmpd="sng" algn="ctr">
            <a:solidFill>
              <a:srgbClr val="F79646">
                <a:lumMod val="75000"/>
              </a:srgbClr>
            </a:solidFill>
            <a:prstDash val="solid"/>
          </a:ln>
          <a:effectLst/>
        </p:spPr>
      </p:cxnSp>
      <p:sp>
        <p:nvSpPr>
          <p:cNvPr id="2" name="Right Arrow 1"/>
          <p:cNvSpPr/>
          <p:nvPr/>
        </p:nvSpPr>
        <p:spPr>
          <a:xfrm>
            <a:off x="2613478" y="2005973"/>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ight Arrow 37"/>
          <p:cNvSpPr/>
          <p:nvPr/>
        </p:nvSpPr>
        <p:spPr>
          <a:xfrm>
            <a:off x="4561194" y="2003357"/>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ight Arrow 38"/>
          <p:cNvSpPr/>
          <p:nvPr/>
        </p:nvSpPr>
        <p:spPr>
          <a:xfrm>
            <a:off x="6406164" y="2005973"/>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ight Arrow 39"/>
          <p:cNvSpPr/>
          <p:nvPr/>
        </p:nvSpPr>
        <p:spPr>
          <a:xfrm rot="5400000">
            <a:off x="8624567" y="3912438"/>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ight Arrow 40"/>
          <p:cNvSpPr/>
          <p:nvPr/>
        </p:nvSpPr>
        <p:spPr>
          <a:xfrm rot="10800000">
            <a:off x="6406164" y="4704107"/>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ight Arrow 41"/>
          <p:cNvSpPr/>
          <p:nvPr/>
        </p:nvSpPr>
        <p:spPr>
          <a:xfrm rot="10800000">
            <a:off x="4449235" y="4740587"/>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ight Arrow 43"/>
          <p:cNvSpPr/>
          <p:nvPr/>
        </p:nvSpPr>
        <p:spPr>
          <a:xfrm rot="10800000">
            <a:off x="2514600" y="4754162"/>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242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01553529"/>
              </p:ext>
            </p:extLst>
          </p:nvPr>
        </p:nvGraphicFramePr>
        <p:xfrm>
          <a:off x="245974" y="304800"/>
          <a:ext cx="8440826"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2493929586"/>
              </p:ext>
            </p:extLst>
          </p:nvPr>
        </p:nvGraphicFramePr>
        <p:xfrm>
          <a:off x="2362200" y="2522870"/>
          <a:ext cx="3124200" cy="30682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3321836407"/>
              </p:ext>
            </p:extLst>
          </p:nvPr>
        </p:nvGraphicFramePr>
        <p:xfrm>
          <a:off x="5486400" y="2610277"/>
          <a:ext cx="3124200" cy="29808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TextBox 7"/>
          <p:cNvSpPr txBox="1"/>
          <p:nvPr/>
        </p:nvSpPr>
        <p:spPr>
          <a:xfrm>
            <a:off x="3104899" y="2341295"/>
            <a:ext cx="1867402" cy="338554"/>
          </a:xfrm>
          <a:prstGeom prst="rect">
            <a:avLst/>
          </a:prstGeom>
          <a:ln>
            <a:noFill/>
          </a:ln>
        </p:spPr>
        <p:txBody>
          <a:bodyPr vert="horz" wrap="square" lIns="91440" tIns="45720" rIns="91440" bIns="45720" rtlCol="0" anchor="ctr">
            <a:spAutoFit/>
          </a:bodyPr>
          <a:lstStyle/>
          <a:p>
            <a:pPr algn="ctr"/>
            <a:endParaRPr lang="en-CA" sz="1600" dirty="0" smtClean="0">
              <a:solidFill>
                <a:srgbClr val="57585A"/>
              </a:solidFill>
            </a:endParaRPr>
          </a:p>
        </p:txBody>
      </p:sp>
      <p:sp>
        <p:nvSpPr>
          <p:cNvPr id="2" name="TextBox 1"/>
          <p:cNvSpPr txBox="1"/>
          <p:nvPr/>
        </p:nvSpPr>
        <p:spPr>
          <a:xfrm>
            <a:off x="3042986" y="2734070"/>
            <a:ext cx="1867402" cy="338554"/>
          </a:xfrm>
          <a:prstGeom prst="rect">
            <a:avLst/>
          </a:prstGeom>
          <a:noFill/>
          <a:ln>
            <a:noFill/>
          </a:ln>
        </p:spPr>
        <p:txBody>
          <a:bodyPr wrap="square" rtlCol="0">
            <a:spAutoFit/>
          </a:bodyPr>
          <a:lstStyle/>
          <a:p>
            <a:pPr algn="ctr"/>
            <a:endParaRPr lang="en-CA" sz="1600" dirty="0">
              <a:solidFill>
                <a:srgbClr val="57585A"/>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rPr>
              <a:pPr/>
              <a:t>4</a:t>
            </a:fld>
            <a:endParaRPr lang="en-CA" dirty="0">
              <a:solidFill>
                <a:schemeClr val="tx1">
                  <a:lumMod val="50000"/>
                  <a:lumOff val="50000"/>
                </a:schemeClr>
              </a:solidFill>
            </a:endParaRPr>
          </a:p>
        </p:txBody>
      </p:sp>
      <p:sp>
        <p:nvSpPr>
          <p:cNvPr id="12" name="TextBox 11"/>
          <p:cNvSpPr txBox="1"/>
          <p:nvPr/>
        </p:nvSpPr>
        <p:spPr>
          <a:xfrm>
            <a:off x="6400800" y="2510572"/>
            <a:ext cx="1867402" cy="338554"/>
          </a:xfrm>
          <a:prstGeom prst="rect">
            <a:avLst/>
          </a:prstGeom>
          <a:ln>
            <a:noFill/>
          </a:ln>
        </p:spPr>
        <p:txBody>
          <a:bodyPr vert="horz" wrap="square" lIns="91440" tIns="45720" rIns="91440" bIns="45720" rtlCol="0" anchor="ctr">
            <a:spAutoFit/>
          </a:bodyPr>
          <a:lstStyle/>
          <a:p>
            <a:pPr algn="ctr"/>
            <a:endParaRPr lang="en-CA" sz="1600" dirty="0" smtClean="0">
              <a:solidFill>
                <a:prstClr val="black"/>
              </a:solidFill>
            </a:endParaRPr>
          </a:p>
        </p:txBody>
      </p:sp>
      <p:sp>
        <p:nvSpPr>
          <p:cNvPr id="13" name="TextBox 12"/>
          <p:cNvSpPr txBox="1"/>
          <p:nvPr/>
        </p:nvSpPr>
        <p:spPr>
          <a:xfrm>
            <a:off x="6096000" y="2921975"/>
            <a:ext cx="1867402" cy="338554"/>
          </a:xfrm>
          <a:prstGeom prst="rect">
            <a:avLst/>
          </a:prstGeom>
          <a:noFill/>
          <a:ln>
            <a:noFill/>
          </a:ln>
        </p:spPr>
        <p:txBody>
          <a:bodyPr wrap="square" rtlCol="0">
            <a:spAutoFit/>
          </a:bodyPr>
          <a:lstStyle/>
          <a:p>
            <a:pPr algn="ctr"/>
            <a:endParaRPr lang="en-CA" sz="1600" dirty="0">
              <a:solidFill>
                <a:srgbClr val="FF0000"/>
              </a:solidFill>
            </a:endParaRPr>
          </a:p>
        </p:txBody>
      </p:sp>
      <p:sp>
        <p:nvSpPr>
          <p:cNvPr id="10" name="TextBox 9"/>
          <p:cNvSpPr txBox="1"/>
          <p:nvPr/>
        </p:nvSpPr>
        <p:spPr>
          <a:xfrm>
            <a:off x="381000" y="6324600"/>
            <a:ext cx="5609228" cy="307777"/>
          </a:xfrm>
          <a:prstGeom prst="rect">
            <a:avLst/>
          </a:prstGeom>
          <a:noFill/>
        </p:spPr>
        <p:txBody>
          <a:bodyPr wrap="none" rtlCol="0">
            <a:spAutoFit/>
          </a:bodyPr>
          <a:lstStyle/>
          <a:p>
            <a:r>
              <a:rPr lang="en-CA" sz="1400" i="1" dirty="0" smtClean="0">
                <a:solidFill>
                  <a:schemeClr val="tx1">
                    <a:lumMod val="65000"/>
                    <a:lumOff val="35000"/>
                  </a:schemeClr>
                </a:solidFill>
              </a:rPr>
              <a:t>Note: ‘Days’ will be normally be ‘business days’ unless otherwise indicated</a:t>
            </a:r>
            <a:endParaRPr lang="en-CA" sz="1400" i="1" dirty="0">
              <a:solidFill>
                <a:schemeClr val="tx1">
                  <a:lumMod val="65000"/>
                  <a:lumOff val="35000"/>
                </a:schemeClr>
              </a:solidFill>
            </a:endParaRPr>
          </a:p>
        </p:txBody>
      </p:sp>
    </p:spTree>
    <p:extLst>
      <p:ext uri="{BB962C8B-B14F-4D97-AF65-F5344CB8AC3E}">
        <p14:creationId xmlns:p14="http://schemas.microsoft.com/office/powerpoint/2010/main" val="254775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09600" y="1295400"/>
            <a:ext cx="7924800" cy="4324261"/>
          </a:xfrm>
          <a:prstGeom prst="rect">
            <a:avLst/>
          </a:prstGeom>
          <a:noFill/>
        </p:spPr>
        <p:txBody>
          <a:bodyPr wrap="square" rtlCol="0">
            <a:spAutoFit/>
          </a:bodyPr>
          <a:lstStyle/>
          <a:p>
            <a:pPr>
              <a:spcAft>
                <a:spcPts val="600"/>
              </a:spcAft>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notice of inspection </a:t>
            </a:r>
            <a:r>
              <a:rPr lang="en-CA" sz="1500" dirty="0">
                <a:solidFill>
                  <a:schemeClr val="tx1">
                    <a:lumMod val="75000"/>
                    <a:lumOff val="25000"/>
                  </a:schemeClr>
                </a:solidFill>
                <a:latin typeface="Calibri" panose="020F0502020204030204" pitchFamily="34" charset="0"/>
                <a:cs typeface="Calibri" panose="020F0502020204030204" pitchFamily="34" charset="0"/>
              </a:rPr>
              <a:t>l</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etter will be forwarded to Executive Director/Chief Executive Officer and copy the President of the Board of Directors </a:t>
            </a:r>
            <a:r>
              <a:rPr lang="en-CA" sz="1500" u="sng" dirty="0" smtClean="0">
                <a:solidFill>
                  <a:schemeClr val="tx1">
                    <a:lumMod val="75000"/>
                    <a:lumOff val="25000"/>
                  </a:schemeClr>
                </a:solidFill>
                <a:latin typeface="Calibri" panose="020F0502020204030204" pitchFamily="34" charset="0"/>
                <a:cs typeface="Calibri" panose="020F0502020204030204" pitchFamily="34" charset="0"/>
              </a:rPr>
              <a:t>three weeks</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prior to the compliance inspection.  </a:t>
            </a:r>
          </a:p>
          <a:p>
            <a:pPr>
              <a:spcAft>
                <a:spcPts val="600"/>
              </a:spcAft>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copy of the letter will be sent to the Program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Supervisor</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notice of inspection letter contains:</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Date, time and location of entrance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meeting</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Who is required to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participate</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The purpose of compliance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inspections</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The list of documents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to be made available for the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copy of the inspection report detailing the Regulation 299/10 and Policy Directives that apply to the service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agency/DSO </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spcAft>
                <a:spcPts val="600"/>
              </a:spcAft>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tip </a:t>
            </a:r>
            <a:r>
              <a:rPr lang="en-CA" sz="1500" dirty="0">
                <a:solidFill>
                  <a:schemeClr val="tx1">
                    <a:lumMod val="75000"/>
                    <a:lumOff val="25000"/>
                  </a:schemeClr>
                </a:solidFill>
                <a:latin typeface="Calibri" panose="020F0502020204030204" pitchFamily="34" charset="0"/>
                <a:cs typeface="Calibri" panose="020F0502020204030204" pitchFamily="34" charset="0"/>
              </a:rPr>
              <a:t>sheet offering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suggestions for preparing </a:t>
            </a:r>
            <a:r>
              <a:rPr lang="en-CA" sz="1500" dirty="0">
                <a:solidFill>
                  <a:schemeClr val="tx1">
                    <a:lumMod val="75000"/>
                    <a:lumOff val="25000"/>
                  </a:schemeClr>
                </a:solidFill>
                <a:latin typeface="Calibri" panose="020F0502020204030204" pitchFamily="34" charset="0"/>
                <a:cs typeface="Calibri" panose="020F0502020204030204" pitchFamily="34" charset="0"/>
              </a:rPr>
              <a:t>for an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500" dirty="0" smtClean="0">
              <a:solidFill>
                <a:schemeClr val="tx1">
                  <a:lumMod val="75000"/>
                  <a:lumOff val="25000"/>
                </a:schemeClr>
              </a:solidFill>
              <a:latin typeface="Arial" panose="020B0604020202020204" pitchFamily="34" charset="0"/>
              <a:cs typeface="Arial" panose="020B0604020202020204" pitchFamily="34" charset="0"/>
            </a:endParaRPr>
          </a:p>
          <a:p>
            <a:pPr>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 addition to the inspection report, the </a:t>
            </a:r>
            <a:r>
              <a:rPr lang="en-CA" sz="1500" dirty="0">
                <a:solidFill>
                  <a:schemeClr val="tx1">
                    <a:lumMod val="75000"/>
                    <a:lumOff val="25000"/>
                  </a:schemeClr>
                </a:solidFill>
                <a:latin typeface="Calibri" panose="020F0502020204030204" pitchFamily="34" charset="0"/>
                <a:cs typeface="Calibri" panose="020F0502020204030204" pitchFamily="34" charset="0"/>
              </a:rPr>
              <a:t>letter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and tip sheet identify key compliance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resources</a:t>
            </a:r>
            <a:r>
              <a:rPr lang="en-US" sz="1500" dirty="0">
                <a:solidFill>
                  <a:schemeClr val="tx1">
                    <a:lumMod val="75000"/>
                    <a:lumOff val="25000"/>
                  </a:schemeClr>
                </a:solidFill>
                <a:latin typeface="Calibri" panose="020F0502020204030204" pitchFamily="34" charset="0"/>
                <a:cs typeface="Calibri" panose="020F0502020204030204" pitchFamily="34" charset="0"/>
              </a:rPr>
              <a:t>.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These include, for example:</a:t>
            </a: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marL="1198563" lvl="2" indent="-284163">
              <a:spcAft>
                <a:spcPts val="1200"/>
              </a:spcAft>
              <a:buClr>
                <a:srgbClr val="F05A2A"/>
              </a:buClr>
              <a:buFont typeface="Wingdings" panose="05000000000000000000" pitchFamily="2" charset="2"/>
              <a:buChar char="§"/>
            </a:pPr>
            <a:r>
              <a:rPr lang="en-US" sz="1500" u="sng" dirty="0" smtClean="0">
                <a:solidFill>
                  <a:srgbClr val="FF0000"/>
                </a:solidFill>
                <a:latin typeface="Calibri" panose="020F0502020204030204" pitchFamily="34" charset="0"/>
                <a:cs typeface="Calibri" panose="020F0502020204030204" pitchFamily="34" charset="0"/>
                <a:hlinkClick r:id="rId2"/>
              </a:rPr>
              <a:t>DS Compliance Indicator List</a:t>
            </a:r>
            <a:endParaRPr lang="en-US" sz="1500" u="sng" dirty="0" smtClean="0">
              <a:solidFill>
                <a:srgbClr val="FF0000"/>
              </a:solidFill>
              <a:latin typeface="Calibri" panose="020F0502020204030204" pitchFamily="34" charset="0"/>
              <a:cs typeface="Calibri" panose="020F0502020204030204" pitchFamily="34" charset="0"/>
            </a:endParaRPr>
          </a:p>
          <a:p>
            <a:pPr marL="1198563" lvl="2" indent="-284163">
              <a:spcAft>
                <a:spcPts val="1200"/>
              </a:spcAft>
              <a:buClr>
                <a:srgbClr val="F05A2A"/>
              </a:buClr>
              <a:buFont typeface="Wingdings" panose="05000000000000000000" pitchFamily="2" charset="2"/>
              <a:buChar char="§"/>
            </a:pPr>
            <a:r>
              <a:rPr lang="en-CA" sz="1500" u="sng" dirty="0" err="1" smtClean="0">
                <a:solidFill>
                  <a:srgbClr val="FF0000"/>
                </a:solidFill>
                <a:latin typeface="Calibri" panose="020F0502020204030204" pitchFamily="34" charset="0"/>
                <a:cs typeface="Calibri" panose="020F0502020204030204" pitchFamily="34" charset="0"/>
                <a:hlinkClick r:id="rId3"/>
              </a:rPr>
              <a:t>QAMClear</a:t>
            </a:r>
            <a:endParaRPr lang="en-US" sz="1500" u="sng" dirty="0" smtClean="0">
              <a:solidFill>
                <a:srgbClr val="FF0000"/>
              </a:solidFill>
              <a:latin typeface="Calibri" panose="020F0502020204030204" pitchFamily="34" charset="0"/>
              <a:cs typeface="Calibri" panose="020F0502020204030204" pitchFamily="34" charset="0"/>
            </a:endParaRPr>
          </a:p>
          <a:p>
            <a:pPr marL="0" lvl="1">
              <a:buClr>
                <a:srgbClr val="F79646">
                  <a:lumMod val="75000"/>
                </a:srgbClr>
              </a:buCl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All of these resources can be found on the QAM </a:t>
            </a:r>
            <a:r>
              <a:rPr lang="en-US" sz="1500" dirty="0">
                <a:solidFill>
                  <a:schemeClr val="tx1">
                    <a:lumMod val="75000"/>
                    <a:lumOff val="25000"/>
                  </a:schemeClr>
                </a:solidFill>
                <a:latin typeface="Calibri" panose="020F0502020204030204" pitchFamily="34" charset="0"/>
                <a:cs typeface="Calibri" panose="020F0502020204030204" pitchFamily="34" charset="0"/>
              </a:rPr>
              <a:t>website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t>
            </a:r>
            <a:r>
              <a:rPr lang="en-US" sz="1500" u="sng" dirty="0" smtClean="0">
                <a:solidFill>
                  <a:prstClr val="black"/>
                </a:solidFill>
                <a:latin typeface="Calibri" panose="020F0502020204030204" pitchFamily="34" charset="0"/>
                <a:cs typeface="Calibri" panose="020F0502020204030204" pitchFamily="34" charset="0"/>
                <a:hlinkClick r:id="rId4"/>
              </a:rPr>
              <a:t>www.qamtraining.ca</a:t>
            </a:r>
            <a:r>
              <a:rPr lang="en-US" sz="1500" u="sng" dirty="0" smtClean="0">
                <a:solidFill>
                  <a:prstClr val="black"/>
                </a:solidFill>
                <a:latin typeface="Calibri" panose="020F0502020204030204" pitchFamily="34" charset="0"/>
                <a:cs typeface="Calibri" panose="020F0502020204030204" pitchFamily="34" charset="0"/>
              </a:rPr>
              <a:t>.</a:t>
            </a:r>
            <a:endParaRPr lang="en-CA" sz="1500" dirty="0">
              <a:solidFill>
                <a:prstClr val="black"/>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5</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914400" y="163093"/>
            <a:ext cx="2743200" cy="1143000"/>
          </a:xfrm>
        </p:spPr>
        <p:txBody>
          <a:bodyPr>
            <a:normAutofit/>
          </a:bodyPr>
          <a:lstStyle/>
          <a:p>
            <a:r>
              <a:rPr lang="en-CA" sz="2200" b="0" dirty="0">
                <a:solidFill>
                  <a:schemeClr val="tx1">
                    <a:lumMod val="75000"/>
                    <a:lumOff val="25000"/>
                  </a:schemeClr>
                </a:solidFill>
                <a:latin typeface="Calibri" panose="020F0502020204030204" pitchFamily="34" charset="0"/>
                <a:cs typeface="Calibri" panose="020F0502020204030204" pitchFamily="34" charset="0"/>
              </a:rPr>
              <a:t>Compliance </a:t>
            </a:r>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Support</a:t>
            </a:r>
            <a:r>
              <a:rPr lang="en-CA" sz="2200" b="0" dirty="0">
                <a:latin typeface="Calibri" panose="020F0502020204030204" pitchFamily="34" charset="0"/>
                <a:cs typeface="Calibri" panose="020F0502020204030204" pitchFamily="34" charset="0"/>
              </a:rPr>
              <a:t/>
            </a:r>
            <a:br>
              <a:rPr lang="en-CA" sz="2200" b="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Notice of Inspection</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09" y="9906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7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smtClean="0">
              <a:solidFill>
                <a:prstClr val="black"/>
              </a:solidFill>
            </a:endParaRPr>
          </a:p>
          <a:p>
            <a:endParaRPr lang="en-CA" sz="1600" dirty="0">
              <a:solidFill>
                <a:prstClr val="black"/>
              </a:solidFill>
            </a:endParaRPr>
          </a:p>
        </p:txBody>
      </p:sp>
      <p:sp>
        <p:nvSpPr>
          <p:cNvPr id="5" name="TextBox 4"/>
          <p:cNvSpPr txBox="1"/>
          <p:nvPr/>
        </p:nvSpPr>
        <p:spPr>
          <a:xfrm>
            <a:off x="600658" y="1371600"/>
            <a:ext cx="7772400" cy="4324261"/>
          </a:xfrm>
          <a:prstGeom prst="rect">
            <a:avLst/>
          </a:prstGeom>
          <a:noFill/>
        </p:spPr>
        <p:txBody>
          <a:bodyPr wrap="square" rtlCol="0">
            <a:spAutoFit/>
          </a:bodyPr>
          <a:lstStyle/>
          <a:p>
            <a:pPr>
              <a:spcAft>
                <a:spcPts val="600"/>
              </a:spcAft>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Developmental Services </a:t>
            </a:r>
            <a:r>
              <a:rPr lang="en-CA" sz="1500" dirty="0">
                <a:solidFill>
                  <a:schemeClr val="tx1">
                    <a:lumMod val="75000"/>
                    <a:lumOff val="25000"/>
                  </a:schemeClr>
                </a:solidFill>
                <a:latin typeface="Calibri" panose="020F0502020204030204" pitchFamily="34" charset="0"/>
                <a:cs typeface="Calibri" panose="020F0502020204030204" pitchFamily="34" charset="0"/>
              </a:rPr>
              <a:t>Compliance Indicator List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(“Indicator List”) is the primary tool the Developmental Services Compliance Team uses to support service agencies and help them understand the program requirements. It will also help you in interpreting the “indicators” that Program Advisors use </a:t>
            </a:r>
            <a:r>
              <a:rPr lang="en-CA" sz="1500" dirty="0">
                <a:solidFill>
                  <a:schemeClr val="tx1">
                    <a:lumMod val="75000"/>
                    <a:lumOff val="25000"/>
                  </a:schemeClr>
                </a:solidFill>
                <a:latin typeface="Calibri" panose="020F0502020204030204" pitchFamily="34" charset="0"/>
                <a:cs typeface="Calibri" panose="020F0502020204030204" pitchFamily="34" charset="0"/>
              </a:rPr>
              <a:t>to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assess and confirm compliance </a:t>
            </a:r>
            <a:r>
              <a:rPr lang="en-CA" sz="1500" dirty="0">
                <a:solidFill>
                  <a:schemeClr val="tx1">
                    <a:lumMod val="75000"/>
                    <a:lumOff val="25000"/>
                  </a:schemeClr>
                </a:solidFill>
                <a:latin typeface="Calibri" panose="020F0502020204030204" pitchFamily="34" charset="0"/>
                <a:cs typeface="Calibri" panose="020F0502020204030204" pitchFamily="34" charset="0"/>
              </a:rPr>
              <a:t>during inspections.  </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a:spcAft>
                <a:spcPts val="600"/>
              </a:spcAft>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00"/>
              </a:spcAft>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Indicator List should to </a:t>
            </a:r>
            <a:r>
              <a:rPr lang="en-CA" sz="1500" dirty="0">
                <a:solidFill>
                  <a:schemeClr val="tx1">
                    <a:lumMod val="75000"/>
                    <a:lumOff val="25000"/>
                  </a:schemeClr>
                </a:solidFill>
                <a:latin typeface="Calibri" panose="020F0502020204030204" pitchFamily="34" charset="0"/>
                <a:cs typeface="Calibri" panose="020F0502020204030204" pitchFamily="34" charset="0"/>
              </a:rPr>
              <a:t>be used in conjunction with the Compliance Inspection Report</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Sections were designed to reflect the order that they appear in the Compliance Inspection Report.  </a:t>
            </a:r>
          </a:p>
          <a:p>
            <a:pPr marL="285750"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 The Indicator List includes information on:</a:t>
            </a: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 policy intent of the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requirements</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Applicability of the requirements to SIPDDA-funded services and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supports</a:t>
            </a:r>
            <a:endParaRPr lang="en-US"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971550" lvl="2"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Differing severity of non-compliant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requirements</a:t>
            </a:r>
            <a:endParaRPr lang="en-US"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Specific indicators used to assess and confirm compliance during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inspections</a:t>
            </a: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Service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agency actions required to meet the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requirements </a:t>
            </a:r>
            <a:endParaRPr lang="en-US"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971550" lvl="2" indent="-285750">
              <a:buClr>
                <a:srgbClr val="F79646">
                  <a:lumMod val="75000"/>
                </a:srgbClr>
              </a:buClr>
              <a:buFont typeface="Wingdings" panose="05000000000000000000" pitchFamily="2" charset="2"/>
              <a:buChar char="§"/>
            </a:pP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00"/>
              </a:spcAft>
              <a:buClr>
                <a:srgbClr val="F79646">
                  <a:lumMod val="75000"/>
                </a:srgbClr>
              </a:buClr>
            </a:pPr>
            <a:r>
              <a:rPr lang="en-CA" sz="1500" dirty="0">
                <a:solidFill>
                  <a:schemeClr val="tx1">
                    <a:lumMod val="75000"/>
                    <a:lumOff val="25000"/>
                  </a:schemeClr>
                </a:solidFill>
                <a:latin typeface="Calibri" panose="020F0502020204030204" pitchFamily="34" charset="0"/>
                <a:cs typeface="Calibri" panose="020F0502020204030204" pitchFamily="34" charset="0"/>
              </a:rPr>
              <a:t>The Indicator List is not intended to replace legal advice that the service agency may need to seek with regard to their compliance with the requirements. </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6</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2" name="Title 4"/>
          <p:cNvSpPr>
            <a:spLocks noGrp="1"/>
          </p:cNvSpPr>
          <p:nvPr>
            <p:ph type="title"/>
          </p:nvPr>
        </p:nvSpPr>
        <p:spPr>
          <a:xfrm>
            <a:off x="838200" y="152400"/>
            <a:ext cx="6300893" cy="1143000"/>
          </a:xfrm>
        </p:spPr>
        <p:txBody>
          <a:bodyPr>
            <a:normAutofit/>
          </a:bodyPr>
          <a:lstStyle/>
          <a:p>
            <a:r>
              <a:rPr lang="en-CA" sz="2200" b="0" dirty="0">
                <a:solidFill>
                  <a:schemeClr val="tx1">
                    <a:lumMod val="75000"/>
                    <a:lumOff val="25000"/>
                  </a:schemeClr>
                </a:solidFill>
                <a:latin typeface="Calibri" panose="020F0502020204030204" pitchFamily="34" charset="0"/>
                <a:cs typeface="Calibri" panose="020F0502020204030204" pitchFamily="34" charset="0"/>
              </a:rPr>
              <a:t>Compliance </a:t>
            </a:r>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Support</a:t>
            </a:r>
            <a:r>
              <a:rPr lang="en-CA" sz="2200" dirty="0">
                <a:latin typeface="Calibri" panose="020F0502020204030204" pitchFamily="34" charset="0"/>
                <a:cs typeface="Calibri" panose="020F0502020204030204" pitchFamily="34" charset="0"/>
              </a:rPr>
              <a:t/>
            </a:r>
            <a:br>
              <a:rPr lang="en-CA" sz="220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Indicator List / Program Requirements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58" y="9906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49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smtClean="0">
              <a:solidFill>
                <a:prstClr val="black"/>
              </a:solidFill>
            </a:endParaRPr>
          </a:p>
          <a:p>
            <a:endParaRPr lang="en-CA" sz="1600" dirty="0">
              <a:solidFill>
                <a:prstClr val="black"/>
              </a:solidFill>
            </a:endParaRPr>
          </a:p>
        </p:txBody>
      </p:sp>
      <p:sp>
        <p:nvSpPr>
          <p:cNvPr id="5" name="TextBox 4"/>
          <p:cNvSpPr txBox="1"/>
          <p:nvPr/>
        </p:nvSpPr>
        <p:spPr>
          <a:xfrm>
            <a:off x="600658" y="1320800"/>
            <a:ext cx="7772400" cy="4693593"/>
          </a:xfrm>
          <a:prstGeom prst="rect">
            <a:avLst/>
          </a:prstGeom>
          <a:noFill/>
        </p:spPr>
        <p:txBody>
          <a:bodyPr wrap="square" rtlCol="0">
            <a:spAutoFit/>
          </a:bodyPr>
          <a:lstStyle/>
          <a:p>
            <a:pPr>
              <a:buClr>
                <a:srgbClr val="F79646">
                  <a:lumMod val="75000"/>
                </a:srgbClr>
              </a:buClr>
            </a:pPr>
            <a:r>
              <a:rPr lang="en-CA" sz="1500" dirty="0">
                <a:solidFill>
                  <a:schemeClr val="accent6">
                    <a:lumMod val="75000"/>
                  </a:schemeClr>
                </a:solidFill>
                <a:latin typeface="Calibri" panose="020F0502020204030204" pitchFamily="34" charset="0"/>
                <a:cs typeface="Calibri" panose="020F0502020204030204" pitchFamily="34" charset="0"/>
              </a:rPr>
              <a:t>INTENT</a:t>
            </a:r>
          </a:p>
          <a:p>
            <a:pPr marL="742950" lvl="1"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a:t>
            </a:r>
            <a:r>
              <a:rPr lang="en-CA" sz="1500" dirty="0">
                <a:solidFill>
                  <a:schemeClr val="tx1">
                    <a:lumMod val="75000"/>
                    <a:lumOff val="25000"/>
                  </a:schemeClr>
                </a:solidFill>
                <a:latin typeface="Calibri" panose="020F0502020204030204" pitchFamily="34" charset="0"/>
                <a:cs typeface="Calibri" panose="020F0502020204030204" pitchFamily="34" charset="0"/>
              </a:rPr>
              <a:t>section on intent outlines the rationale for each requirement under the legislation and the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Policy Directives</a:t>
            </a:r>
            <a:r>
              <a:rPr lang="en-CA" sz="1500" dirty="0">
                <a:solidFill>
                  <a:schemeClr val="tx1">
                    <a:lumMod val="75000"/>
                    <a:lumOff val="25000"/>
                  </a:schemeClr>
                </a:solidFill>
                <a:latin typeface="Calibri" panose="020F0502020204030204" pitchFamily="34" charset="0"/>
                <a:cs typeface="Calibri" panose="020F0502020204030204" pitchFamily="34" charset="0"/>
              </a:rPr>
              <a:t>.</a:t>
            </a:r>
          </a:p>
          <a:p>
            <a:pPr marL="742950" lvl="1"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It highlights </a:t>
            </a:r>
            <a:r>
              <a:rPr lang="en-CA" sz="1500" dirty="0">
                <a:solidFill>
                  <a:schemeClr val="tx1">
                    <a:lumMod val="75000"/>
                    <a:lumOff val="25000"/>
                  </a:schemeClr>
                </a:solidFill>
                <a:latin typeface="Calibri" panose="020F0502020204030204" pitchFamily="34" charset="0"/>
                <a:cs typeface="Calibri" panose="020F0502020204030204" pitchFamily="34" charset="0"/>
              </a:rPr>
              <a:t>the colour coded risk ratings for each requirement.  Priority should be given to addressing the red (Immediate) and yellow (High) requirements</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t>
            </a:r>
          </a:p>
          <a:p>
            <a:pPr marL="742950" lvl="1" indent="-285750">
              <a:buClr>
                <a:srgbClr val="F79646">
                  <a:lumMod val="75000"/>
                </a:srgbClr>
              </a:buClr>
              <a:buFont typeface="Wingdings" panose="05000000000000000000" pitchFamily="2" charset="2"/>
              <a:buChar char="§"/>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buClr>
                <a:srgbClr val="F79646">
                  <a:lumMod val="75000"/>
                </a:srgbClr>
              </a:buClr>
            </a:pPr>
            <a:r>
              <a:rPr lang="en-CA" sz="1500" dirty="0" smtClean="0">
                <a:solidFill>
                  <a:schemeClr val="accent6">
                    <a:lumMod val="75000"/>
                  </a:schemeClr>
                </a:solidFill>
                <a:latin typeface="Calibri" panose="020F0502020204030204" pitchFamily="34" charset="0"/>
                <a:cs typeface="Calibri" panose="020F0502020204030204" pitchFamily="34" charset="0"/>
              </a:rPr>
              <a:t>INDICATORS</a:t>
            </a:r>
          </a:p>
          <a:p>
            <a:pPr marL="742950" lvl="1"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a:t>
            </a:r>
            <a:r>
              <a:rPr lang="en-CA" sz="1500" dirty="0">
                <a:solidFill>
                  <a:schemeClr val="tx1">
                    <a:lumMod val="75000"/>
                    <a:lumOff val="25000"/>
                  </a:schemeClr>
                </a:solidFill>
                <a:latin typeface="Calibri" panose="020F0502020204030204" pitchFamily="34" charset="0"/>
                <a:cs typeface="Calibri" panose="020F0502020204030204" pitchFamily="34" charset="0"/>
              </a:rPr>
              <a:t>i</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ndicators on the list, </a:t>
            </a:r>
            <a:r>
              <a:rPr lang="en-CA" sz="1500" dirty="0">
                <a:solidFill>
                  <a:schemeClr val="tx1">
                    <a:lumMod val="75000"/>
                    <a:lumOff val="25000"/>
                  </a:schemeClr>
                </a:solidFill>
                <a:latin typeface="Calibri" panose="020F0502020204030204" pitchFamily="34" charset="0"/>
                <a:cs typeface="Calibri" panose="020F0502020204030204" pitchFamily="34" charset="0"/>
              </a:rPr>
              <a:t>although not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exhaustive, specify </a:t>
            </a:r>
            <a:r>
              <a:rPr lang="en-CA" sz="1500" dirty="0">
                <a:solidFill>
                  <a:schemeClr val="tx1">
                    <a:lumMod val="75000"/>
                    <a:lumOff val="25000"/>
                  </a:schemeClr>
                </a:solidFill>
                <a:latin typeface="Calibri" panose="020F0502020204030204" pitchFamily="34" charset="0"/>
                <a:cs typeface="Calibri" panose="020F0502020204030204" pitchFamily="34" charset="0"/>
              </a:rPr>
              <a:t>methods that the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service agency </a:t>
            </a:r>
            <a:r>
              <a:rPr lang="en-CA" sz="1500" b="1" dirty="0">
                <a:solidFill>
                  <a:schemeClr val="tx1">
                    <a:lumMod val="75000"/>
                    <a:lumOff val="25000"/>
                  </a:schemeClr>
                </a:solidFill>
                <a:latin typeface="Calibri" panose="020F0502020204030204" pitchFamily="34" charset="0"/>
                <a:cs typeface="Calibri" panose="020F0502020204030204" pitchFamily="34" charset="0"/>
              </a:rPr>
              <a:t>may </a:t>
            </a:r>
            <a:r>
              <a:rPr lang="en-CA" sz="1500" dirty="0">
                <a:solidFill>
                  <a:schemeClr val="tx1">
                    <a:lumMod val="75000"/>
                    <a:lumOff val="25000"/>
                  </a:schemeClr>
                </a:solidFill>
                <a:latin typeface="Calibri" panose="020F0502020204030204" pitchFamily="34" charset="0"/>
                <a:cs typeface="Calibri" panose="020F0502020204030204" pitchFamily="34" charset="0"/>
              </a:rPr>
              <a:t>use to show or indicate compliance with the sections of the legislation and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Policy Directives</a:t>
            </a:r>
            <a:r>
              <a:rPr lang="en-CA" sz="1500" dirty="0">
                <a:solidFill>
                  <a:schemeClr val="tx1">
                    <a:lumMod val="75000"/>
                    <a:lumOff val="25000"/>
                  </a:schemeClr>
                </a:solidFill>
                <a:latin typeface="Calibri" panose="020F0502020204030204" pitchFamily="34" charset="0"/>
                <a:cs typeface="Calibri" panose="020F0502020204030204" pitchFamily="34" charset="0"/>
              </a:rPr>
              <a:t>.  </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 indicators show how Regulation 299/10 </a:t>
            </a:r>
            <a:r>
              <a:rPr lang="en-US" sz="1500" dirty="0">
                <a:solidFill>
                  <a:schemeClr val="tx1">
                    <a:lumMod val="75000"/>
                    <a:lumOff val="25000"/>
                  </a:schemeClr>
                </a:solidFill>
                <a:latin typeface="Calibri" panose="020F0502020204030204" pitchFamily="34" charset="0"/>
                <a:cs typeface="Calibri" panose="020F0502020204030204" pitchFamily="34" charset="0"/>
              </a:rPr>
              <a:t>and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Policy Directives </a:t>
            </a:r>
            <a:r>
              <a:rPr lang="en-US" sz="1500" dirty="0">
                <a:solidFill>
                  <a:schemeClr val="tx1">
                    <a:lumMod val="75000"/>
                    <a:lumOff val="25000"/>
                  </a:schemeClr>
                </a:solidFill>
                <a:latin typeface="Calibri" panose="020F0502020204030204" pitchFamily="34" charset="0"/>
                <a:cs typeface="Calibri" panose="020F0502020204030204" pitchFamily="34" charset="0"/>
              </a:rPr>
              <a:t>requirements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are applied to SIPDDA-funded services </a:t>
            </a:r>
            <a:r>
              <a:rPr lang="en-US" sz="1500" dirty="0">
                <a:solidFill>
                  <a:schemeClr val="tx1">
                    <a:lumMod val="75000"/>
                    <a:lumOff val="25000"/>
                  </a:schemeClr>
                </a:solidFill>
                <a:latin typeface="Calibri" panose="020F0502020204030204" pitchFamily="34" charset="0"/>
                <a:cs typeface="Calibri" panose="020F0502020204030204" pitchFamily="34" charset="0"/>
              </a:rPr>
              <a:t>and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supports (e.g., which requirements apply specifically to a Community Participation supports and services inspection).</a:t>
            </a:r>
          </a:p>
          <a:p>
            <a:pPr marL="742950" lvl="1" indent="-285750">
              <a:buClr>
                <a:srgbClr val="F79646">
                  <a:lumMod val="75000"/>
                </a:srgbClr>
              </a:buClr>
              <a:buFont typeface="Wingdings" panose="05000000000000000000" pitchFamily="2" charset="2"/>
              <a:buChar char="§"/>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a:buClr>
                <a:srgbClr val="F79646">
                  <a:lumMod val="75000"/>
                </a:srgbClr>
              </a:buClr>
            </a:pPr>
            <a:r>
              <a:rPr lang="en-CA" sz="1500" dirty="0" smtClean="0">
                <a:solidFill>
                  <a:schemeClr val="accent6">
                    <a:lumMod val="75000"/>
                  </a:schemeClr>
                </a:solidFill>
                <a:latin typeface="Calibri" panose="020F0502020204030204" pitchFamily="34" charset="0"/>
                <a:cs typeface="Calibri" panose="020F0502020204030204" pitchFamily="34" charset="0"/>
              </a:rPr>
              <a:t>REQUIRED </a:t>
            </a:r>
            <a:r>
              <a:rPr lang="en-CA" sz="1500" dirty="0">
                <a:solidFill>
                  <a:schemeClr val="accent6">
                    <a:lumMod val="75000"/>
                  </a:schemeClr>
                </a:solidFill>
                <a:latin typeface="Calibri" panose="020F0502020204030204" pitchFamily="34" charset="0"/>
                <a:cs typeface="Calibri" panose="020F0502020204030204" pitchFamily="34" charset="0"/>
              </a:rPr>
              <a:t>FOR </a:t>
            </a:r>
            <a:r>
              <a:rPr lang="en-CA" sz="1500" dirty="0" smtClean="0">
                <a:solidFill>
                  <a:schemeClr val="accent6">
                    <a:lumMod val="75000"/>
                  </a:schemeClr>
                </a:solidFill>
                <a:latin typeface="Calibri" panose="020F0502020204030204" pitchFamily="34" charset="0"/>
                <a:cs typeface="Calibri" panose="020F0502020204030204" pitchFamily="34" charset="0"/>
              </a:rPr>
              <a:t>COMPLIANCE</a:t>
            </a:r>
            <a:endParaRPr lang="en-CA" sz="1500" dirty="0">
              <a:solidFill>
                <a:schemeClr val="accent6">
                  <a:lumMod val="7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The Indicator List focuses on two types of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indicators (documentation </a:t>
            </a:r>
            <a:r>
              <a:rPr lang="en-CA" sz="1500" dirty="0">
                <a:solidFill>
                  <a:schemeClr val="tx1">
                    <a:lumMod val="75000"/>
                    <a:lumOff val="25000"/>
                  </a:schemeClr>
                </a:solidFill>
                <a:latin typeface="Calibri" panose="020F0502020204030204" pitchFamily="34" charset="0"/>
                <a:cs typeface="Calibri" panose="020F0502020204030204" pitchFamily="34" charset="0"/>
              </a:rPr>
              <a:t>and physical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inspection) and outlines what is required to show compliance.</a:t>
            </a:r>
          </a:p>
          <a:p>
            <a:pPr lvl="1">
              <a:buClr>
                <a:srgbClr val="F79646">
                  <a:lumMod val="75000"/>
                </a:srgbClr>
              </a:buClr>
            </a:pPr>
            <a:endParaRPr lang="en-CA" sz="1400" dirty="0">
              <a:solidFill>
                <a:prstClr val="black"/>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7</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6300893"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Support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Indicator List / Program Requirements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58" y="104775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47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561" y="1447800"/>
            <a:ext cx="7879080" cy="3785652"/>
          </a:xfrm>
          <a:prstGeom prst="rect">
            <a:avLst/>
          </a:prstGeom>
          <a:noFill/>
        </p:spPr>
        <p:txBody>
          <a:bodyPr wrap="square" rtlCol="0">
            <a:spAutoFit/>
          </a:bodyPr>
          <a:lstStyle/>
          <a:p>
            <a:pPr indent="-231775">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has prepared a </a:t>
            </a:r>
            <a:r>
              <a:rPr lang="en-CA" sz="1500" dirty="0">
                <a:solidFill>
                  <a:schemeClr val="tx1">
                    <a:lumMod val="65000"/>
                    <a:lumOff val="35000"/>
                  </a:schemeClr>
                </a:solidFill>
                <a:latin typeface="Calibri" panose="020F0502020204030204" pitchFamily="34" charset="0"/>
                <a:cs typeface="Calibri" panose="020F0502020204030204" pitchFamily="34" charset="0"/>
              </a:rPr>
              <a:t>supplemental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tool, “QAMClear,” to </a:t>
            </a:r>
            <a:r>
              <a:rPr lang="en-CA" sz="1500" dirty="0">
                <a:solidFill>
                  <a:schemeClr val="tx1">
                    <a:lumMod val="65000"/>
                    <a:lumOff val="35000"/>
                  </a:schemeClr>
                </a:solidFill>
                <a:latin typeface="Calibri" panose="020F0502020204030204" pitchFamily="34" charset="0"/>
                <a:cs typeface="Calibri" panose="020F0502020204030204" pitchFamily="34" charset="0"/>
              </a:rPr>
              <a:t>guide Program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Advisors, Program Supervisors and agencies in addressing </a:t>
            </a:r>
            <a:r>
              <a:rPr lang="en-CA" sz="1500" dirty="0">
                <a:solidFill>
                  <a:schemeClr val="tx1">
                    <a:lumMod val="65000"/>
                    <a:lumOff val="35000"/>
                  </a:schemeClr>
                </a:solidFill>
                <a:latin typeface="Calibri" panose="020F0502020204030204" pitchFamily="34" charset="0"/>
                <a:cs typeface="Calibri" panose="020F0502020204030204" pitchFamily="34" charset="0"/>
              </a:rPr>
              <a:t>specific issues or questions.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25425" lvl="1">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This tool should </a:t>
            </a:r>
            <a:r>
              <a:rPr lang="en-CA" sz="1500" dirty="0">
                <a:solidFill>
                  <a:schemeClr val="tx1">
                    <a:lumMod val="65000"/>
                    <a:lumOff val="35000"/>
                  </a:schemeClr>
                </a:solidFill>
                <a:latin typeface="Calibri" panose="020F0502020204030204" pitchFamily="34" charset="0"/>
                <a:cs typeface="Calibri" panose="020F0502020204030204" pitchFamily="34" charset="0"/>
              </a:rPr>
              <a:t>reduce varying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interpretations on the intent of regulations, or differences </a:t>
            </a:r>
            <a:r>
              <a:rPr lang="en-CA" sz="1500" dirty="0">
                <a:solidFill>
                  <a:schemeClr val="tx1">
                    <a:lumMod val="65000"/>
                    <a:lumOff val="35000"/>
                  </a:schemeClr>
                </a:solidFill>
                <a:latin typeface="Calibri" panose="020F0502020204030204" pitchFamily="34" charset="0"/>
                <a:cs typeface="Calibri" panose="020F0502020204030204" pitchFamily="34" charset="0"/>
              </a:rPr>
              <a:t>in what is required to meet compliance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as well as </a:t>
            </a:r>
            <a:r>
              <a:rPr lang="en-CA" sz="1500" dirty="0">
                <a:solidFill>
                  <a:schemeClr val="tx1">
                    <a:lumMod val="65000"/>
                    <a:lumOff val="35000"/>
                  </a:schemeClr>
                </a:solidFill>
                <a:latin typeface="Calibri" panose="020F0502020204030204" pitchFamily="34" charset="0"/>
                <a:cs typeface="Calibri" panose="020F0502020204030204" pitchFamily="34" charset="0"/>
              </a:rPr>
              <a:t>changes which may occur in compliance status between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inspections.</a:t>
            </a:r>
          </a:p>
          <a:p>
            <a:pPr>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QAMClear includes the following information:</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QAM or policy directive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requirements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Intent of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requirement</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Issue identified as a result of the analysis and the feedback from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sector</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Operational Guidance - evidence for compliance 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non-compliance.</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lvl="0"/>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QAMClear is accessible on the QAM website (</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hlinkClick r:id="rId2"/>
              </a:rPr>
              <a:t>www.qamtraining.net</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rPr>
              <a:t>)</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and will be updated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as necessary.  </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8</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838200" y="228600"/>
            <a:ext cx="6529493" cy="1143000"/>
          </a:xfrm>
        </p:spPr>
        <p:txBody>
          <a:bodyPr>
            <a:no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 </a:t>
            </a:r>
            <a:r>
              <a:rPr lang="en-CA" sz="2200" dirty="0">
                <a:latin typeface="Calibri" panose="020F0502020204030204" pitchFamily="34" charset="0"/>
                <a:cs typeface="Calibri" panose="020F0502020204030204" pitchFamily="34" charset="0"/>
              </a:rPr>
              <a:t/>
            </a:r>
            <a:br>
              <a:rPr lang="en-CA" sz="220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QAMClear</a:t>
            </a:r>
            <a:r>
              <a:rPr lang="en-CA" sz="2200" dirty="0" smtClean="0">
                <a:cs typeface="Arial" panose="020B0604020202020204" pitchFamily="34" charset="0"/>
              </a:rPr>
              <a:t/>
            </a:r>
            <a:br>
              <a:rPr lang="en-CA" sz="2200" dirty="0" smtClean="0">
                <a:cs typeface="Arial" panose="020B0604020202020204" pitchFamily="34" charset="0"/>
              </a:rPr>
            </a:br>
            <a:endParaRPr lang="en-CA"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7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66800"/>
            <a:ext cx="8077200" cy="5170646"/>
          </a:xfrm>
          <a:prstGeom prst="rect">
            <a:avLst/>
          </a:prstGeom>
          <a:noFill/>
        </p:spPr>
        <p:txBody>
          <a:bodyPr wrap="square" rtlCol="0">
            <a:spAutoFit/>
          </a:bodyPr>
          <a:lstStyle/>
          <a:p>
            <a:pPr>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following reference documents to assist service agencies in preparing for the compliance inspection, are available on the QAM website. </a:t>
            </a:r>
          </a:p>
          <a:p>
            <a:pPr marL="285750" indent="171450">
              <a:buClr>
                <a:srgbClr val="F79646">
                  <a:lumMod val="75000"/>
                </a:srgbClr>
              </a:buClr>
              <a:buFont typeface="Wingdings" panose="05000000000000000000" pitchFamily="2" charset="2"/>
              <a:buChar char="§"/>
            </a:pPr>
            <a:r>
              <a:rPr lang="en-CA" sz="1500" b="1" dirty="0" smtClean="0">
                <a:solidFill>
                  <a:schemeClr val="tx1">
                    <a:lumMod val="75000"/>
                    <a:lumOff val="25000"/>
                  </a:schemeClr>
                </a:solidFill>
                <a:latin typeface="Calibri" panose="020F0502020204030204" pitchFamily="34" charset="0"/>
                <a:cs typeface="Calibri" panose="020F0502020204030204" pitchFamily="34" charset="0"/>
              </a:rPr>
              <a: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QAM </a:t>
            </a:r>
            <a:r>
              <a:rPr lang="en-CA" sz="1500" dirty="0">
                <a:solidFill>
                  <a:schemeClr val="tx1">
                    <a:lumMod val="75000"/>
                    <a:lumOff val="25000"/>
                  </a:schemeClr>
                </a:solidFill>
                <a:latin typeface="Calibri" panose="020F0502020204030204" pitchFamily="34" charset="0"/>
                <a:cs typeface="Calibri" panose="020F0502020204030204" pitchFamily="34" charset="0"/>
              </a:rPr>
              <a:t>web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site:</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u="sng" dirty="0">
                <a:solidFill>
                  <a:schemeClr val="tx1">
                    <a:lumMod val="65000"/>
                    <a:lumOff val="35000"/>
                  </a:schemeClr>
                </a:solidFill>
                <a:latin typeface="Calibri" panose="020F0502020204030204" pitchFamily="34" charset="0"/>
                <a:cs typeface="Calibri" panose="020F0502020204030204" pitchFamily="34" charset="0"/>
                <a:hlinkClick r:id="rId2"/>
              </a:rPr>
              <a:t>http://qamtraining.net/files_english.html</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0" lvl="2">
              <a:buClr>
                <a:prstClr val="black"/>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0" lvl="2">
              <a:buClr>
                <a:srgbClr val="F79646">
                  <a:lumMod val="75000"/>
                </a:srgbClr>
              </a:buClr>
            </a:pPr>
            <a:r>
              <a:rPr lang="en-CA" sz="1500" dirty="0">
                <a:solidFill>
                  <a:schemeClr val="tx1">
                    <a:lumMod val="75000"/>
                    <a:lumOff val="25000"/>
                  </a:schemeClr>
                </a:solidFill>
                <a:latin typeface="Calibri" panose="020F0502020204030204" pitchFamily="34" charset="0"/>
                <a:cs typeface="Calibri" panose="020F0502020204030204" pitchFamily="34" charset="0"/>
              </a:rPr>
              <a:t>Some key tools on the site you should be familiar with are referenced below:</a:t>
            </a:r>
          </a:p>
          <a:p>
            <a:pPr marL="285750" indent="-285750">
              <a:buClr>
                <a:srgbClr val="F79646">
                  <a:lumMod val="75000"/>
                </a:srgbClr>
              </a:buClr>
              <a:buFont typeface="Wingdings" panose="05000000000000000000" pitchFamily="2" charset="2"/>
              <a:buChar char="§"/>
            </a:pPr>
            <a:r>
              <a:rPr lang="en-US" sz="1500" u="sng" dirty="0">
                <a:solidFill>
                  <a:schemeClr val="tx1">
                    <a:lumMod val="65000"/>
                    <a:lumOff val="35000"/>
                  </a:schemeClr>
                </a:solidFill>
                <a:latin typeface="Calibri" panose="020F0502020204030204" pitchFamily="34" charset="0"/>
                <a:cs typeface="Calibri" panose="020F0502020204030204" pitchFamily="34" charset="0"/>
                <a:hlinkClick r:id="rId3"/>
              </a:rPr>
              <a:t>Developmental Service Compliance Inspection: Indicator List</a:t>
            </a:r>
            <a:r>
              <a:rPr lang="en-US" sz="1500" dirty="0">
                <a:solidFill>
                  <a:schemeClr val="tx1">
                    <a:lumMod val="65000"/>
                    <a:lumOff val="35000"/>
                  </a:schemeClr>
                </a:solidFill>
                <a:latin typeface="Calibri" panose="020F0502020204030204" pitchFamily="34" charset="0"/>
                <a:cs typeface="Calibri" panose="020F0502020204030204" pitchFamily="34" charset="0"/>
              </a:rPr>
              <a:t>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 </a:t>
            </a:r>
          </a:p>
          <a:p>
            <a:pPr marL="800100" lvl="1" indent="-34290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 Indicator List is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primary tool the Developmental Services Compliance Team </a:t>
            </a:r>
            <a:r>
              <a:rPr lang="en-CA" sz="1500" dirty="0">
                <a:solidFill>
                  <a:schemeClr val="tx1">
                    <a:lumMod val="75000"/>
                    <a:lumOff val="25000"/>
                  </a:schemeClr>
                </a:solidFill>
                <a:latin typeface="Calibri" panose="020F0502020204030204" pitchFamily="34" charset="0"/>
                <a:cs typeface="Calibri" panose="020F0502020204030204" pitchFamily="34" charset="0"/>
              </a:rPr>
              <a:t>uses to support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service agencies </a:t>
            </a:r>
            <a:r>
              <a:rPr lang="en-CA" sz="1500" dirty="0">
                <a:solidFill>
                  <a:schemeClr val="tx1">
                    <a:lumMod val="75000"/>
                    <a:lumOff val="25000"/>
                  </a:schemeClr>
                </a:solidFill>
                <a:latin typeface="Calibri" panose="020F0502020204030204" pitchFamily="34" charset="0"/>
                <a:cs typeface="Calibri" panose="020F0502020204030204" pitchFamily="34" charset="0"/>
              </a:rPr>
              <a:t>and help them understand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their responsibilities under SIPPDA, Quality Assurance Measures and the Policy Directives.</a:t>
            </a: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QAM training eLearning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system: </a:t>
            </a:r>
            <a:r>
              <a:rPr lang="en-CA" sz="1500" dirty="0">
                <a:solidFill>
                  <a:schemeClr val="tx1">
                    <a:lumMod val="65000"/>
                    <a:lumOff val="35000"/>
                  </a:schemeClr>
                </a:solidFill>
                <a:latin typeface="Calibri" panose="020F0502020204030204" pitchFamily="34" charset="0"/>
                <a:cs typeface="Calibri" panose="020F0502020204030204" pitchFamily="34" charset="0"/>
                <a:hlinkClick r:id="rId4"/>
              </a:rPr>
              <a:t>http://elearning.qamtraining.net</a:t>
            </a:r>
            <a:r>
              <a:rPr lang="en-CA" sz="1500" dirty="0" smtClean="0">
                <a:solidFill>
                  <a:schemeClr val="tx1">
                    <a:lumMod val="65000"/>
                    <a:lumOff val="35000"/>
                  </a:schemeClr>
                </a:solidFill>
                <a:latin typeface="Calibri" panose="020F0502020204030204" pitchFamily="34" charset="0"/>
                <a:cs typeface="Calibri" panose="020F0502020204030204" pitchFamily="34" charset="0"/>
                <a:hlinkClick r:id="rId4"/>
              </a:rPr>
              <a:t>/</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US" sz="1500" u="sng" dirty="0" smtClean="0">
                <a:solidFill>
                  <a:schemeClr val="tx1">
                    <a:lumMod val="65000"/>
                    <a:lumOff val="35000"/>
                  </a:schemeClr>
                </a:solidFill>
                <a:latin typeface="Calibri" panose="020F0502020204030204" pitchFamily="34" charset="0"/>
                <a:cs typeface="Calibri" panose="020F0502020204030204" pitchFamily="34" charset="0"/>
                <a:hlinkClick r:id="rId5"/>
              </a:rPr>
              <a:t>Developmental </a:t>
            </a:r>
            <a:r>
              <a:rPr lang="en-US" sz="1500" u="sng" dirty="0">
                <a:solidFill>
                  <a:schemeClr val="tx1">
                    <a:lumMod val="65000"/>
                    <a:lumOff val="35000"/>
                  </a:schemeClr>
                </a:solidFill>
                <a:latin typeface="Calibri" panose="020F0502020204030204" pitchFamily="34" charset="0"/>
                <a:cs typeface="Calibri" panose="020F0502020204030204" pitchFamily="34" charset="0"/>
                <a:hlinkClick r:id="rId5"/>
              </a:rPr>
              <a:t>Services Comprehensive Inspection List </a:t>
            </a:r>
            <a:endParaRPr lang="en-US" sz="1500" u="sng"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US" sz="1500" dirty="0">
                <a:solidFill>
                  <a:schemeClr val="tx1">
                    <a:lumMod val="75000"/>
                    <a:lumOff val="25000"/>
                  </a:schemeClr>
                </a:solidFill>
                <a:latin typeface="Calibri" panose="020F0502020204030204" pitchFamily="34" charset="0"/>
                <a:cs typeface="Calibri" panose="020F0502020204030204" pitchFamily="34" charset="0"/>
              </a:rPr>
              <a:t>Complete list of all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350 requirements.</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US" sz="1500" u="sng" dirty="0" err="1">
                <a:solidFill>
                  <a:schemeClr val="tx1">
                    <a:lumMod val="65000"/>
                    <a:lumOff val="35000"/>
                  </a:schemeClr>
                </a:solidFill>
                <a:latin typeface="Calibri" panose="020F0502020204030204" pitchFamily="34" charset="0"/>
                <a:cs typeface="Calibri" panose="020F0502020204030204" pitchFamily="34" charset="0"/>
                <a:hlinkClick r:id="rId6"/>
              </a:rPr>
              <a:t>Behavioural</a:t>
            </a:r>
            <a:r>
              <a:rPr lang="en-US" sz="1500" u="sng" dirty="0">
                <a:solidFill>
                  <a:schemeClr val="tx1">
                    <a:lumMod val="65000"/>
                    <a:lumOff val="35000"/>
                  </a:schemeClr>
                </a:solidFill>
                <a:latin typeface="Calibri" panose="020F0502020204030204" pitchFamily="34" charset="0"/>
                <a:cs typeface="Calibri" panose="020F0502020204030204" pitchFamily="34" charset="0"/>
                <a:hlinkClick r:id="rId6"/>
              </a:rPr>
              <a:t> Support Plan (BSP) Reference Guide</a:t>
            </a:r>
            <a:r>
              <a:rPr lang="en-US" sz="1500" dirty="0">
                <a:solidFill>
                  <a:schemeClr val="tx1">
                    <a:lumMod val="65000"/>
                    <a:lumOff val="35000"/>
                  </a:schemeClr>
                </a:solidFill>
                <a:latin typeface="Calibri" panose="020F0502020204030204" pitchFamily="34" charset="0"/>
                <a:cs typeface="Calibri" panose="020F0502020204030204" pitchFamily="34" charset="0"/>
              </a:rPr>
              <a:t>  </a:t>
            </a:r>
          </a:p>
          <a:p>
            <a:pPr marL="742950" lvl="1"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Aligns </a:t>
            </a:r>
            <a:r>
              <a:rPr lang="en-US" sz="1500" dirty="0">
                <a:solidFill>
                  <a:schemeClr val="tx1">
                    <a:lumMod val="75000"/>
                    <a:lumOff val="25000"/>
                  </a:schemeClr>
                </a:solidFill>
                <a:latin typeface="Calibri" panose="020F0502020204030204" pitchFamily="34" charset="0"/>
                <a:cs typeface="Calibri" panose="020F0502020204030204" pitchFamily="34" charset="0"/>
              </a:rPr>
              <a:t>the BSP requirements in the regulation with the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Policy Directive, </a:t>
            </a:r>
            <a:r>
              <a:rPr lang="en-US" sz="1500" dirty="0">
                <a:solidFill>
                  <a:schemeClr val="tx1">
                    <a:lumMod val="75000"/>
                    <a:lumOff val="25000"/>
                  </a:schemeClr>
                </a:solidFill>
                <a:latin typeface="Calibri" panose="020F0502020204030204" pitchFamily="34" charset="0"/>
                <a:cs typeface="Calibri" panose="020F0502020204030204" pitchFamily="34" charset="0"/>
              </a:rPr>
              <a:t>provides further policy intent and additional information to clarify the M</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inistry’s </a:t>
            </a:r>
            <a:r>
              <a:rPr lang="en-US" sz="1500" dirty="0">
                <a:solidFill>
                  <a:schemeClr val="tx1">
                    <a:lumMod val="75000"/>
                    <a:lumOff val="25000"/>
                  </a:schemeClr>
                </a:solidFill>
                <a:latin typeface="Calibri" panose="020F0502020204030204" pitchFamily="34" charset="0"/>
                <a:cs typeface="Calibri" panose="020F0502020204030204" pitchFamily="34" charset="0"/>
              </a:rPr>
              <a:t>expectations of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service agencies </a:t>
            </a:r>
            <a:r>
              <a:rPr lang="en-US" sz="1500" dirty="0">
                <a:solidFill>
                  <a:schemeClr val="tx1">
                    <a:lumMod val="75000"/>
                    <a:lumOff val="25000"/>
                  </a:schemeClr>
                </a:solidFill>
                <a:latin typeface="Calibri" panose="020F0502020204030204" pitchFamily="34" charset="0"/>
                <a:cs typeface="Calibri" panose="020F0502020204030204" pitchFamily="34" charset="0"/>
              </a:rPr>
              <a:t>in meeting the requirements</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r>
            <a:endParaRPr lang="en-US" sz="1500" u="sng"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US" sz="1500" u="sng" dirty="0" smtClean="0">
                <a:solidFill>
                  <a:schemeClr val="tx1">
                    <a:lumMod val="65000"/>
                    <a:lumOff val="35000"/>
                  </a:schemeClr>
                </a:solidFill>
                <a:latin typeface="Calibri" panose="020F0502020204030204" pitchFamily="34" charset="0"/>
                <a:cs typeface="Calibri" panose="020F0502020204030204" pitchFamily="34" charset="0"/>
                <a:hlinkClick r:id="rId7"/>
              </a:rPr>
              <a:t>Compliance Tip Sheet </a:t>
            </a:r>
            <a:endParaRPr lang="en-US"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US" sz="1500" dirty="0">
                <a:solidFill>
                  <a:schemeClr val="tx1">
                    <a:lumMod val="75000"/>
                    <a:lumOff val="25000"/>
                  </a:schemeClr>
                </a:solidFill>
                <a:latin typeface="Calibri" panose="020F0502020204030204" pitchFamily="34" charset="0"/>
                <a:cs typeface="Calibri" panose="020F0502020204030204" pitchFamily="34" charset="0"/>
              </a:rPr>
              <a:t>The tip sheet provides suggestions to assist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service agencies </a:t>
            </a:r>
            <a:r>
              <a:rPr lang="en-US" sz="1500" dirty="0">
                <a:solidFill>
                  <a:schemeClr val="tx1">
                    <a:lumMod val="75000"/>
                    <a:lumOff val="25000"/>
                  </a:schemeClr>
                </a:solidFill>
                <a:latin typeface="Calibri" panose="020F0502020204030204" pitchFamily="34" charset="0"/>
                <a:cs typeface="Calibri" panose="020F0502020204030204" pitchFamily="34" charset="0"/>
              </a:rPr>
              <a:t>to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achieve compliance </a:t>
            </a:r>
            <a:r>
              <a:rPr lang="en-US" sz="1500" dirty="0">
                <a:solidFill>
                  <a:schemeClr val="tx1">
                    <a:lumMod val="75000"/>
                    <a:lumOff val="25000"/>
                  </a:schemeClr>
                </a:solidFill>
                <a:latin typeface="Calibri" panose="020F0502020204030204" pitchFamily="34" charset="0"/>
                <a:cs typeface="Calibri" panose="020F0502020204030204" pitchFamily="34" charset="0"/>
              </a:rPr>
              <a:t>in advance of an inspection. The tip sheet will normally accompany an inspection notice</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hlinkClick r:id="rId8"/>
              </a:rPr>
              <a:t>Host Family Operational Guidelines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p>
          <a:p>
            <a:pPr marL="742950" lvl="1"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The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Ministry </a:t>
            </a:r>
            <a:r>
              <a:rPr lang="en-CA" sz="1500" dirty="0">
                <a:solidFill>
                  <a:schemeClr val="tx1">
                    <a:lumMod val="75000"/>
                    <a:lumOff val="25000"/>
                  </a:schemeClr>
                </a:solidFill>
                <a:latin typeface="Calibri" panose="020F0502020204030204" pitchFamily="34" charset="0"/>
                <a:cs typeface="Calibri" panose="020F0502020204030204" pitchFamily="34" charset="0"/>
              </a:rPr>
              <a:t>has developed operational guidelines to assist agencies in complying with the policy directives for the Host Family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Program. </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9</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Title 4"/>
          <p:cNvSpPr>
            <a:spLocks noGrp="1"/>
          </p:cNvSpPr>
          <p:nvPr>
            <p:ph type="title"/>
          </p:nvPr>
        </p:nvSpPr>
        <p:spPr>
          <a:xfrm>
            <a:off x="838200" y="152400"/>
            <a:ext cx="4419600" cy="1143000"/>
          </a:xfrm>
        </p:spPr>
        <p:txBody>
          <a:bodyPr>
            <a:norm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 </a:t>
            </a:r>
            <a:r>
              <a:rPr lang="en-CA" sz="2200" dirty="0">
                <a:latin typeface="Calibri" panose="020F0502020204030204" pitchFamily="34" charset="0"/>
                <a:cs typeface="Calibri" panose="020F0502020204030204" pitchFamily="34" charset="0"/>
              </a:rPr>
              <a:t/>
            </a:r>
            <a:br>
              <a:rPr lang="en-CA" sz="220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QAM Website</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9144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907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68B1332B2FA4C850549E0B7B74012" ma:contentTypeVersion="1" ma:contentTypeDescription="Create a new document." ma:contentTypeScope="" ma:versionID="9b7ec0011a5203f6c0b389f0bde3d2a8">
  <xsd:schema xmlns:xsd="http://www.w3.org/2001/XMLSchema" xmlns:xs="http://www.w3.org/2001/XMLSchema" xmlns:p="http://schemas.microsoft.com/office/2006/metadata/properties" xmlns:ns2="fbf9c38b-0c4c-40b0-b82f-20a9e377de95" xmlns:ns3="8a49ae56-5c83-42cb-8b40-7e7f24e478d5" targetNamespace="http://schemas.microsoft.com/office/2006/metadata/properties" ma:root="true" ma:fieldsID="5d83866062a9049e839e0d6aa2a96c48" ns2:_="" ns3:_="">
    <xsd:import namespace="fbf9c38b-0c4c-40b0-b82f-20a9e377de95"/>
    <xsd:import namespace="8a49ae56-5c83-42cb-8b40-7e7f24e478d5"/>
    <xsd:element name="properties">
      <xsd:complexType>
        <xsd:sequence>
          <xsd:element name="documentManagement">
            <xsd:complexType>
              <xsd:all>
                <xsd:element ref="ns2:Numbe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9c38b-0c4c-40b0-b82f-20a9e377de95" elementFormDefault="qualified">
    <xsd:import namespace="http://schemas.microsoft.com/office/2006/documentManagement/types"/>
    <xsd:import namespace="http://schemas.microsoft.com/office/infopath/2007/PartnerControls"/>
    <xsd:element name="Number" ma:index="8" nillable="true" ma:displayName="Number" ma:indexed="true" ma:internalName="Numb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a49ae56-5c83-42cb-8b40-7e7f24e478d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umber xmlns="fbf9c38b-0c4c-40b0-b82f-20a9e377de95" xsi:nil="true"/>
    <_dlc_DocId xmlns="8a49ae56-5c83-42cb-8b40-7e7f24e478d5">5KNH76RK6AZD-2096625663-303</_dlc_DocId>
    <_dlc_DocIdUrl xmlns="8a49ae56-5c83-42cb-8b40-7e7f24e478d5">
      <Url>https://intra.sse.gov.on.ca/MCSS/OPER/CDSD/SDSB/ACMO/_layouts/DocIdRedir.aspx?ID=5KNH76RK6AZD-2096625663-303</Url>
      <Description>5KNH76RK6AZD-2096625663-303</Description>
    </_dlc_DocIdUrl>
  </documentManagement>
</p:properties>
</file>

<file path=customXml/itemProps1.xml><?xml version="1.0" encoding="utf-8"?>
<ds:datastoreItem xmlns:ds="http://schemas.openxmlformats.org/officeDocument/2006/customXml" ds:itemID="{0BE40955-A683-4479-A550-D2B23466A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9c38b-0c4c-40b0-b82f-20a9e377de95"/>
    <ds:schemaRef ds:uri="8a49ae56-5c83-42cb-8b40-7e7f24e478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D6787B-FC26-4E00-B673-57C9AC39206E}">
  <ds:schemaRefs>
    <ds:schemaRef ds:uri="http://schemas.microsoft.com/sharepoint/events"/>
  </ds:schemaRefs>
</ds:datastoreItem>
</file>

<file path=customXml/itemProps3.xml><?xml version="1.0" encoding="utf-8"?>
<ds:datastoreItem xmlns:ds="http://schemas.openxmlformats.org/officeDocument/2006/customXml" ds:itemID="{B20C7842-B1B6-47DC-8C90-DDC6460A57E0}">
  <ds:schemaRefs>
    <ds:schemaRef ds:uri="http://schemas.microsoft.com/sharepoint/v3/contenttype/forms"/>
  </ds:schemaRefs>
</ds:datastoreItem>
</file>

<file path=customXml/itemProps4.xml><?xml version="1.0" encoding="utf-8"?>
<ds:datastoreItem xmlns:ds="http://schemas.openxmlformats.org/officeDocument/2006/customXml" ds:itemID="{845DBE09-5D71-4252-A396-94F9C9A6894E}">
  <ds:schemaRefs>
    <ds:schemaRef ds:uri="http://schemas.microsoft.com/office/infopath/2007/PartnerControls"/>
    <ds:schemaRef ds:uri="8a49ae56-5c83-42cb-8b40-7e7f24e478d5"/>
    <ds:schemaRef ds:uri="http://schemas.microsoft.com/office/2006/metadata/properties"/>
    <ds:schemaRef ds:uri="http://purl.org/dc/elements/1.1/"/>
    <ds:schemaRef ds:uri="http://www.w3.org/XML/1998/namespace"/>
    <ds:schemaRef ds:uri="http://schemas.microsoft.com/office/2006/documentManagement/types"/>
    <ds:schemaRef ds:uri="fbf9c38b-0c4c-40b0-b82f-20a9e377de95"/>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Deck_DSCompliance Monitoring_v0 06_Mar 18 2015_new template</Template>
  <TotalTime>17579</TotalTime>
  <Words>3513</Words>
  <Application>Microsoft Office PowerPoint</Application>
  <PresentationFormat>On-screen Show (4:3)</PresentationFormat>
  <Paragraphs>399</Paragraphs>
  <Slides>22</Slides>
  <Notes>4</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Deck_DSCompliance Monitoring_v0 06_Mar 18 2015_new template</vt:lpstr>
      <vt:lpstr>2_Deck_DSCompliance Monitoring_v0 06_Mar 18 2015_new template</vt:lpstr>
      <vt:lpstr>1_Deck_DSCompliance Monitoring_v0 06_Mar 18 2015_new template</vt:lpstr>
      <vt:lpstr>3_Deck_DSCompliance Monitoring_v0 06_Mar 18 2015_new template</vt:lpstr>
      <vt:lpstr>4_Deck_DSCompliance Monitoring_v0 06_Mar 18 2015_new template</vt:lpstr>
      <vt:lpstr>5_Deck_DSCompliance Monitoring_v0 06_Mar 18 2015_new template</vt:lpstr>
      <vt:lpstr>6_Deck_DSCompliance Monitoring_v0 06_Mar 18 2015_new template</vt:lpstr>
      <vt:lpstr>Developmental Services  Compliance Training Package for Service Agencies</vt:lpstr>
      <vt:lpstr>Compliance Inspections Training Objectives</vt:lpstr>
      <vt:lpstr>PowerPoint Presentation</vt:lpstr>
      <vt:lpstr>PowerPoint Presentation</vt:lpstr>
      <vt:lpstr>Compliance Support Notice of Inspection </vt:lpstr>
      <vt:lpstr>Compliance Support Indicator List / Program Requirements </vt:lpstr>
      <vt:lpstr>PowerPoint Presentation</vt:lpstr>
      <vt:lpstr>Compliance Support  QAMClear </vt:lpstr>
      <vt:lpstr>Compliance Support  QAM Website </vt:lpstr>
      <vt:lpstr>PowerPoint Presentation</vt:lpstr>
      <vt:lpstr>PowerPoint Presentation</vt:lpstr>
      <vt:lpstr>Compliance Improvement What Do We Inspect </vt:lpstr>
      <vt:lpstr>PowerPoint Presentation</vt:lpstr>
      <vt:lpstr>PowerPoint Presentation</vt:lpstr>
      <vt:lpstr>Compliance Improvement What to Expect at an Entrance Meeting </vt:lpstr>
      <vt:lpstr>PowerPoint Presentation</vt:lpstr>
      <vt:lpstr>PowerPoint Presentation</vt:lpstr>
      <vt:lpstr>PowerPoint Presentation</vt:lpstr>
      <vt:lpstr>PowerPoint Presentation</vt:lpstr>
      <vt:lpstr>PowerPoint Presentation</vt:lpstr>
      <vt:lpstr>Enforcement Process and Timelines cont’d </vt:lpstr>
      <vt:lpstr>PowerPoint Presentation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Package for Service Agencies - November 30th Final for Approval</dc:title>
  <dc:creator>Burnett, Monique (CSS)</dc:creator>
  <cp:lastModifiedBy>Burnett, Monique (MCSS)</cp:lastModifiedBy>
  <cp:revision>956</cp:revision>
  <cp:lastPrinted>2015-12-15T18:37:53Z</cp:lastPrinted>
  <dcterms:created xsi:type="dcterms:W3CDTF">2015-03-19T13:47:42Z</dcterms:created>
  <dcterms:modified xsi:type="dcterms:W3CDTF">2018-01-04T14:08:45Z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0x01010085A68B1332B2FA4C850549E0B7B74012</vt:lpwstr>
  </property>
  <property fmtid="{D5CDD505-2E9C-101B-9397-08002B2CF9AE}" pid="3" name="_dlc_DocIdItemGuid">
    <vt:lpwstr>98e40772-2278-4c6e-9733-e00b8e7efdde</vt:lpwstr>
  </property>
</Properties>
</file>